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6" r:id="rId3"/>
    <p:sldId id="291" r:id="rId4"/>
    <p:sldId id="281" r:id="rId5"/>
    <p:sldId id="282" r:id="rId6"/>
    <p:sldId id="283" r:id="rId7"/>
    <p:sldId id="296" r:id="rId8"/>
    <p:sldId id="300" r:id="rId9"/>
    <p:sldId id="292" r:id="rId10"/>
    <p:sldId id="294" r:id="rId11"/>
    <p:sldId id="295" r:id="rId12"/>
    <p:sldId id="278" r:id="rId13"/>
    <p:sldId id="298" r:id="rId14"/>
    <p:sldId id="259" r:id="rId15"/>
    <p:sldId id="266" r:id="rId16"/>
    <p:sldId id="261" r:id="rId17"/>
    <p:sldId id="299" r:id="rId18"/>
    <p:sldId id="265" r:id="rId19"/>
    <p:sldId id="271" r:id="rId20"/>
    <p:sldId id="270" r:id="rId21"/>
    <p:sldId id="276" r:id="rId22"/>
    <p:sldId id="304" r:id="rId23"/>
    <p:sldId id="273" r:id="rId24"/>
    <p:sldId id="303" r:id="rId25"/>
    <p:sldId id="280" r:id="rId26"/>
    <p:sldId id="279" r:id="rId27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0066"/>
    <a:srgbClr val="0033CC"/>
    <a:srgbClr val="CC00FF"/>
    <a:srgbClr val="0066FF"/>
    <a:srgbClr val="FF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6690" autoAdjust="0"/>
  </p:normalViewPr>
  <p:slideViewPr>
    <p:cSldViewPr>
      <p:cViewPr>
        <p:scale>
          <a:sx n="75" d="100"/>
          <a:sy n="75" d="100"/>
        </p:scale>
        <p:origin x="-3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DE49F7-61B0-4B33-942B-10014534603B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978BA-6C43-4464-9A0C-D7E11D4242B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63319841"/>
      </p:ext>
    </p:extLst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D8AC7-CEA0-48D7-810B-F3B0A79BDDD8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D697-1CA3-4831-9FDA-CC52B2F3C3D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23391694"/>
      </p:ext>
    </p:extLst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AB16EF-CDCD-4A20-889A-D09C5CEB8C99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A6439-5B6E-4513-AF06-E2C832B6A7B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15761198"/>
      </p:ext>
    </p:extLst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0DC85E-9A76-4515-814F-CDE3E4C088CF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29071-BC1E-4414-9008-7351AE774DB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4406722"/>
      </p:ext>
    </p:extLst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6745DE-C488-47AC-9CBA-17AE524A2784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77499-2743-4DD3-8656-A8017BE4187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00868538"/>
      </p:ext>
    </p:extLst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46A37F-9639-4258-BB61-8F7F6D6D6F84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5EF55-85B8-4C44-839D-362BBAD09F2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52715613"/>
      </p:ext>
    </p:extLst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EA5E2F-C178-41CC-AF03-D2497D3520C5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9DD5B-AD05-4409-95A1-2BFB2A56E12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67106337"/>
      </p:ext>
    </p:extLst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10B82-DDCF-4973-B1B3-EF01F473E521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DDF47-6D6E-41BE-950B-AFDB99A4624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66169122"/>
      </p:ext>
    </p:extLst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417936-215F-4A12-B0C6-E2DE9C757F19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6C399-76A2-4BDE-B670-7BD70625700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94178531"/>
      </p:ext>
    </p:extLst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7A3642-6F41-43B4-8D27-FBE6ACD57215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BA54B-4187-4DB4-B766-F75DC26D8FC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2936261"/>
      </p:ext>
    </p:extLst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848624-3928-43E0-AA75-F37ADF098200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E36A7-E768-4642-B320-A98BB167261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20158231"/>
      </p:ext>
    </p:extLst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56159D3-10CD-4604-AC01-B1FD4D3103CA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D7E132A-61A0-4501-A693-893BDCE4E2F7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wheel spokes="1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image.cn.yahoo.com/searchdtl_v3.html?p=%B5%E7%D3%B0%D4%BA&amp;b=4&amp;sf=&amp;sel=7" TargetMode="Externa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WordArt 4"/>
          <p:cNvSpPr>
            <a:spLocks noChangeArrowheads="1" noChangeShapeType="1" noTextEdit="1"/>
          </p:cNvSpPr>
          <p:nvPr/>
        </p:nvSpPr>
        <p:spPr bwMode="auto">
          <a:xfrm>
            <a:off x="1763713" y="1844675"/>
            <a:ext cx="5616575" cy="194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Unit 4</a:t>
            </a:r>
            <a:endParaRPr lang="zh-CN" altLang="en-US" sz="4800" b="1" kern="10">
              <a:ln w="9525">
                <a:solidFill>
                  <a:schemeClr val="hlink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3079" name="WordArt 4"/>
          <p:cNvSpPr>
            <a:spLocks noChangeArrowheads="1" noChangeShapeType="1" noTextEdit="1"/>
          </p:cNvSpPr>
          <p:nvPr/>
        </p:nvSpPr>
        <p:spPr bwMode="auto">
          <a:xfrm>
            <a:off x="73025" y="4364038"/>
            <a:ext cx="903605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What's the best movie theater?</a:t>
            </a:r>
            <a:endParaRPr lang="zh-CN" altLang="en-US" sz="4800" b="1" kern="10">
              <a:ln w="9525">
                <a:solidFill>
                  <a:srgbClr val="FFCC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3353839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10"/>
          <a:stretch>
            <a:fillRect/>
          </a:stretch>
        </p:blipFill>
        <p:spPr bwMode="auto">
          <a:xfrm>
            <a:off x="250825" y="493713"/>
            <a:ext cx="2808288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屏幕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509838"/>
            <a:ext cx="2808288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248150" y="1484313"/>
            <a:ext cx="42116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chemeClr val="accent2"/>
                </a:solidFill>
              </a:rPr>
              <a:t>has a </a:t>
            </a:r>
            <a:r>
              <a:rPr lang="zh-CN" altLang="zh-CN" sz="3600" b="1">
                <a:solidFill>
                  <a:srgbClr val="CC0099"/>
                </a:solidFill>
              </a:rPr>
              <a:t>big</a:t>
            </a:r>
            <a:r>
              <a:rPr lang="zh-CN" altLang="zh-CN" sz="3600" b="1">
                <a:solidFill>
                  <a:schemeClr val="accent2"/>
                </a:solidFill>
              </a:rPr>
              <a:t> screen.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275013" y="2725738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0000FF"/>
                </a:solidFill>
              </a:rPr>
              <a:t>Movie World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267075" y="4741863"/>
            <a:ext cx="2455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0000FF"/>
                </a:solidFill>
              </a:rPr>
              <a:t>Screen City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356100" y="3446463"/>
            <a:ext cx="4017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chemeClr val="accent2"/>
                </a:solidFill>
              </a:rPr>
              <a:t>has a </a:t>
            </a:r>
            <a:r>
              <a:rPr lang="zh-CN" altLang="zh-CN" sz="3600" b="1">
                <a:solidFill>
                  <a:srgbClr val="CC0099"/>
                </a:solidFill>
              </a:rPr>
              <a:t>bigger</a:t>
            </a:r>
            <a:r>
              <a:rPr lang="zh-CN" altLang="zh-CN" sz="3600" b="1">
                <a:solidFill>
                  <a:schemeClr val="accent2"/>
                </a:solidFill>
              </a:rPr>
              <a:t> screen.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356100" y="5451475"/>
            <a:ext cx="4525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chemeClr val="accent2"/>
                </a:solidFill>
              </a:rPr>
              <a:t>has </a:t>
            </a:r>
            <a:r>
              <a:rPr lang="zh-CN" altLang="zh-CN" sz="3600" b="1">
                <a:solidFill>
                  <a:srgbClr val="CC0099"/>
                </a:solidFill>
              </a:rPr>
              <a:t>the biggest</a:t>
            </a:r>
            <a:r>
              <a:rPr lang="zh-CN" altLang="zh-CN" sz="3600" b="1">
                <a:solidFill>
                  <a:schemeClr val="accent2"/>
                </a:solidFill>
              </a:rPr>
              <a:t> screen.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132138" y="836613"/>
            <a:ext cx="35988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0000FF"/>
                </a:solidFill>
              </a:rPr>
              <a:t>Red star Cinema</a:t>
            </a:r>
            <a:r>
              <a:rPr lang="zh-CN" altLang="zh-CN" sz="360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4346" name="Picture 12" descr="12125bdcec881a1c79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670425"/>
            <a:ext cx="2808288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  <p:bldP spid="14344" grpId="0"/>
      <p:bldP spid="143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035300" y="1412875"/>
            <a:ext cx="4487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/>
              <a:t>has </a:t>
            </a:r>
            <a:r>
              <a:rPr lang="zh-CN" altLang="zh-CN" sz="3600" b="1">
                <a:solidFill>
                  <a:srgbClr val="CC0000"/>
                </a:solidFill>
              </a:rPr>
              <a:t>comfortable</a:t>
            </a:r>
            <a:r>
              <a:rPr lang="zh-CN" altLang="zh-CN" sz="3600" b="1"/>
              <a:t> seats.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916238" y="2862263"/>
            <a:ext cx="3240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0000FF"/>
                </a:solidFill>
              </a:rPr>
              <a:t>Movie World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843213" y="4929188"/>
            <a:ext cx="24558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0000FF"/>
                </a:solidFill>
              </a:rPr>
              <a:t>Screen City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987675" y="3633788"/>
            <a:ext cx="5618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/>
              <a:t>has </a:t>
            </a:r>
            <a:r>
              <a:rPr lang="zh-CN" altLang="zh-CN" sz="3600" b="1">
                <a:solidFill>
                  <a:srgbClr val="CC0000"/>
                </a:solidFill>
              </a:rPr>
              <a:t>more comfortable</a:t>
            </a:r>
            <a:r>
              <a:rPr lang="zh-CN" altLang="zh-CN" sz="3600" b="1"/>
              <a:t> seats.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843213" y="5683250"/>
            <a:ext cx="62658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/>
              <a:t>has </a:t>
            </a:r>
            <a:r>
              <a:rPr lang="zh-CN" altLang="zh-CN" sz="3600" b="1">
                <a:solidFill>
                  <a:srgbClr val="CC0000"/>
                </a:solidFill>
              </a:rPr>
              <a:t>the most comfortable</a:t>
            </a:r>
            <a:r>
              <a:rPr lang="zh-CN" altLang="zh-CN" sz="3600" b="1"/>
              <a:t> seats.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982913" y="714375"/>
            <a:ext cx="36750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0000FF"/>
                </a:solidFill>
              </a:rPr>
              <a:t>Red Star Cinema</a:t>
            </a:r>
            <a:r>
              <a:rPr lang="zh-CN" altLang="zh-CN" sz="360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5372" name="Picture 12" descr="201201060947061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4" b="6065"/>
          <a:stretch>
            <a:fillRect/>
          </a:stretch>
        </p:blipFill>
        <p:spPr bwMode="auto">
          <a:xfrm>
            <a:off x="31750" y="4824413"/>
            <a:ext cx="2811463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15278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2509838"/>
            <a:ext cx="2843213" cy="21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 descr="-184777332877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65"/>
          <a:stretch>
            <a:fillRect/>
          </a:stretch>
        </p:blipFill>
        <p:spPr bwMode="auto">
          <a:xfrm>
            <a:off x="30163" y="333375"/>
            <a:ext cx="2813050" cy="200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7" grpId="0"/>
      <p:bldP spid="15368" grpId="0"/>
      <p:bldP spid="15369" grpId="0"/>
      <p:bldP spid="153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6"/>
          <p:cNvSpPr txBox="1">
            <a:spLocks noChangeArrowheads="1"/>
          </p:cNvSpPr>
          <p:nvPr/>
        </p:nvSpPr>
        <p:spPr bwMode="auto">
          <a:xfrm>
            <a:off x="4967288" y="2938463"/>
            <a:ext cx="32051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  <a:latin typeface="Arial" pitchFamily="34" charset="0"/>
              </a:rPr>
              <a:t>Not important</a:t>
            </a:r>
          </a:p>
        </p:txBody>
      </p:sp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2771775" y="115888"/>
            <a:ext cx="3600450" cy="14843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9999FF">
                      <a:alpha val="50000"/>
                    </a:srgbClr>
                  </a:prstShdw>
                </a:effectLst>
                <a:latin typeface="Arial"/>
                <a:cs typeface="Arial"/>
              </a:rPr>
              <a:t>Choose</a:t>
            </a:r>
            <a:endParaRPr lang="zh-CN" altLang="en-US" sz="4000" b="1" kern="10">
              <a:ln w="9525">
                <a:solidFill>
                  <a:srgbClr val="FF0066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prstShdw prst="shdw13" dist="53882" dir="13500000">
                  <a:srgbClr val="9999FF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16388" name="Text Box 16"/>
          <p:cNvSpPr txBox="1">
            <a:spLocks noChangeArrowheads="1"/>
          </p:cNvSpPr>
          <p:nvPr/>
        </p:nvSpPr>
        <p:spPr bwMode="auto">
          <a:xfrm>
            <a:off x="611188" y="2897188"/>
            <a:ext cx="309721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  <a:latin typeface="Arial" pitchFamily="34" charset="0"/>
              </a:rPr>
              <a:t>Important</a:t>
            </a:r>
          </a:p>
        </p:txBody>
      </p:sp>
      <p:sp>
        <p:nvSpPr>
          <p:cNvPr id="16389" name="Text Box 19"/>
          <p:cNvSpPr txBox="1">
            <a:spLocks noChangeArrowheads="1"/>
          </p:cNvSpPr>
          <p:nvPr/>
        </p:nvSpPr>
        <p:spPr bwMode="auto">
          <a:xfrm>
            <a:off x="323850" y="3617913"/>
            <a:ext cx="367188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comfortable seats</a:t>
            </a:r>
          </a:p>
        </p:txBody>
      </p:sp>
      <p:sp>
        <p:nvSpPr>
          <p:cNvPr id="16390" name="Text Box 20"/>
          <p:cNvSpPr txBox="1">
            <a:spLocks noChangeArrowheads="1"/>
          </p:cNvSpPr>
          <p:nvPr/>
        </p:nvSpPr>
        <p:spPr bwMode="auto">
          <a:xfrm>
            <a:off x="323850" y="5119688"/>
            <a:ext cx="309721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best sound</a:t>
            </a:r>
          </a:p>
        </p:txBody>
      </p:sp>
      <p:sp>
        <p:nvSpPr>
          <p:cNvPr id="16391" name="Text Box 21"/>
          <p:cNvSpPr txBox="1">
            <a:spLocks noChangeArrowheads="1"/>
          </p:cNvSpPr>
          <p:nvPr/>
        </p:nvSpPr>
        <p:spPr bwMode="auto">
          <a:xfrm>
            <a:off x="323850" y="5838825"/>
            <a:ext cx="34559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new movies</a:t>
            </a:r>
          </a:p>
        </p:txBody>
      </p:sp>
      <p:sp>
        <p:nvSpPr>
          <p:cNvPr id="16392" name="Text Box 22"/>
          <p:cNvSpPr txBox="1">
            <a:spLocks noChangeArrowheads="1"/>
          </p:cNvSpPr>
          <p:nvPr/>
        </p:nvSpPr>
        <p:spPr bwMode="auto">
          <a:xfrm>
            <a:off x="323850" y="4368800"/>
            <a:ext cx="32400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big screens</a:t>
            </a:r>
          </a:p>
        </p:txBody>
      </p:sp>
      <p:sp>
        <p:nvSpPr>
          <p:cNvPr id="16393" name="Text Box 23"/>
          <p:cNvSpPr txBox="1">
            <a:spLocks noChangeArrowheads="1"/>
          </p:cNvSpPr>
          <p:nvPr/>
        </p:nvSpPr>
        <p:spPr bwMode="auto">
          <a:xfrm>
            <a:off x="4930775" y="3727450"/>
            <a:ext cx="32400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close to home</a:t>
            </a:r>
          </a:p>
        </p:txBody>
      </p:sp>
      <p:sp>
        <p:nvSpPr>
          <p:cNvPr id="16394" name="Text Box 24"/>
          <p:cNvSpPr txBox="1">
            <a:spLocks noChangeArrowheads="1"/>
          </p:cNvSpPr>
          <p:nvPr/>
        </p:nvSpPr>
        <p:spPr bwMode="auto">
          <a:xfrm>
            <a:off x="4932363" y="5910263"/>
            <a:ext cx="39957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buy tickets quickly</a:t>
            </a:r>
          </a:p>
        </p:txBody>
      </p:sp>
      <p:sp>
        <p:nvSpPr>
          <p:cNvPr id="16395" name="Rectangle 8"/>
          <p:cNvSpPr>
            <a:spLocks noChangeArrowheads="1"/>
          </p:cNvSpPr>
          <p:nvPr/>
        </p:nvSpPr>
        <p:spPr bwMode="auto">
          <a:xfrm>
            <a:off x="0" y="1560513"/>
            <a:ext cx="9144000" cy="14097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600" b="1">
                <a:solidFill>
                  <a:srgbClr val="0000FF"/>
                </a:solidFill>
              </a:rPr>
              <a:t>How do you choose which movie theater to go to? Write the things in the box. </a:t>
            </a:r>
          </a:p>
        </p:txBody>
      </p:sp>
      <p:sp>
        <p:nvSpPr>
          <p:cNvPr id="16396" name="Text Box 23"/>
          <p:cNvSpPr txBox="1">
            <a:spLocks noChangeArrowheads="1"/>
          </p:cNvSpPr>
          <p:nvPr/>
        </p:nvSpPr>
        <p:spPr bwMode="auto">
          <a:xfrm>
            <a:off x="4933950" y="5126038"/>
            <a:ext cx="25193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popular</a:t>
            </a:r>
          </a:p>
        </p:txBody>
      </p:sp>
      <p:sp>
        <p:nvSpPr>
          <p:cNvPr id="16397" name="Text Box 24"/>
          <p:cNvSpPr txBox="1">
            <a:spLocks noChangeArrowheads="1"/>
          </p:cNvSpPr>
          <p:nvPr/>
        </p:nvSpPr>
        <p:spPr bwMode="auto">
          <a:xfrm>
            <a:off x="4932363" y="4406900"/>
            <a:ext cx="2087562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cheap</a:t>
            </a:r>
          </a:p>
        </p:txBody>
      </p:sp>
      <p:sp>
        <p:nvSpPr>
          <p:cNvPr id="16398" name="Oval 2"/>
          <p:cNvSpPr>
            <a:spLocks noChangeArrowheads="1"/>
          </p:cNvSpPr>
          <p:nvPr/>
        </p:nvSpPr>
        <p:spPr bwMode="auto">
          <a:xfrm>
            <a:off x="1296988" y="422275"/>
            <a:ext cx="898525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000" b="1">
                <a:latin typeface="Times New Roman" pitchFamily="18" charset="0"/>
              </a:rPr>
              <a:t>1a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" decel="100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" decel="100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00" decel="100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4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 decel="100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animBg="1"/>
      <p:bldP spid="16388" grpId="0"/>
      <p:bldP spid="16389" grpId="0"/>
      <p:bldP spid="16390" grpId="0" autoUpdateAnimBg="0"/>
      <p:bldP spid="16391" grpId="0" autoUpdateAnimBg="0"/>
      <p:bldP spid="16392" grpId="0" autoUpdateAnimBg="0"/>
      <p:bldP spid="16393" grpId="0"/>
      <p:bldP spid="16394" grpId="0"/>
      <p:bldP spid="16395" grpId="0"/>
      <p:bldP spid="16396" grpId="0" autoUpdateAnimBg="0"/>
      <p:bldP spid="16397" grpId="0"/>
      <p:bldP spid="1639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WordArt 5"/>
          <p:cNvSpPr>
            <a:spLocks noChangeArrowheads="1" noChangeShapeType="1" noTextEdit="1"/>
          </p:cNvSpPr>
          <p:nvPr/>
        </p:nvSpPr>
        <p:spPr bwMode="auto">
          <a:xfrm>
            <a:off x="2628900" y="188913"/>
            <a:ext cx="3455988" cy="6921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10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Listening</a:t>
            </a:r>
            <a:endParaRPr lang="zh-CN" altLang="en-US" sz="4000" b="1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1152525" y="836613"/>
            <a:ext cx="745172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zh-CN" sz="3400" b="1">
                <a:solidFill>
                  <a:srgbClr val="0000FF"/>
                </a:solidFill>
                <a:latin typeface="Arial" pitchFamily="34" charset="0"/>
              </a:rPr>
              <a:t>Listen and match the statements with the movie theaters. </a:t>
            </a:r>
          </a:p>
        </p:txBody>
      </p:sp>
      <p:sp>
        <p:nvSpPr>
          <p:cNvPr id="17413" name="Oval 2"/>
          <p:cNvSpPr>
            <a:spLocks noChangeArrowheads="1"/>
          </p:cNvSpPr>
          <p:nvPr/>
        </p:nvSpPr>
        <p:spPr bwMode="auto">
          <a:xfrm>
            <a:off x="144463" y="908050"/>
            <a:ext cx="898525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000" b="1">
                <a:latin typeface="Times New Roman" pitchFamily="18" charset="0"/>
              </a:rPr>
              <a:t>1b</a:t>
            </a:r>
          </a:p>
        </p:txBody>
      </p:sp>
      <p:graphicFrame>
        <p:nvGraphicFramePr>
          <p:cNvPr id="17482" name="Group 74"/>
          <p:cNvGraphicFramePr>
            <a:graphicFrameLocks noGrp="1"/>
          </p:cNvGraphicFramePr>
          <p:nvPr/>
        </p:nvGraphicFramePr>
        <p:xfrm>
          <a:off x="0" y="2141538"/>
          <a:ext cx="9144000" cy="4529137"/>
        </p:xfrm>
        <a:graphic>
          <a:graphicData uri="http://schemas.openxmlformats.org/drawingml/2006/table">
            <a:tbl>
              <a:tblPr/>
              <a:tblGrid>
                <a:gridCol w="5940425"/>
                <a:gridCol w="3203575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Qualities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Movie theaters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It has the biggest screens.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It’s the most popular near here.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It’s the closest to home.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Town Cinema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It has the shortest waiting time.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It has the best sounds.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It has the most comfortable seats.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</a:tbl>
          </a:graphicData>
        </a:graphic>
      </p:graphicFrame>
      <p:sp>
        <p:nvSpPr>
          <p:cNvPr id="17429" name="Text Box 6"/>
          <p:cNvSpPr txBox="1">
            <a:spLocks noChangeArrowheads="1"/>
          </p:cNvSpPr>
          <p:nvPr/>
        </p:nvSpPr>
        <p:spPr bwMode="auto">
          <a:xfrm>
            <a:off x="5976938" y="2749550"/>
            <a:ext cx="31321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Movie World</a:t>
            </a:r>
          </a:p>
        </p:txBody>
      </p:sp>
      <p:sp>
        <p:nvSpPr>
          <p:cNvPr id="17430" name="Text Box 6"/>
          <p:cNvSpPr txBox="1">
            <a:spLocks noChangeArrowheads="1"/>
          </p:cNvSpPr>
          <p:nvPr/>
        </p:nvSpPr>
        <p:spPr bwMode="auto">
          <a:xfrm>
            <a:off x="6011863" y="3405188"/>
            <a:ext cx="2555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Screen City</a:t>
            </a:r>
          </a:p>
        </p:txBody>
      </p:sp>
      <p:sp>
        <p:nvSpPr>
          <p:cNvPr id="17431" name="Text Box 19"/>
          <p:cNvSpPr txBox="1">
            <a:spLocks noChangeArrowheads="1"/>
          </p:cNvSpPr>
          <p:nvPr/>
        </p:nvSpPr>
        <p:spPr bwMode="auto">
          <a:xfrm>
            <a:off x="6011863" y="4772025"/>
            <a:ext cx="31321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Town Cinema</a:t>
            </a:r>
          </a:p>
        </p:txBody>
      </p:sp>
      <p:sp>
        <p:nvSpPr>
          <p:cNvPr id="17432" name="Text Box 22"/>
          <p:cNvSpPr txBox="1">
            <a:spLocks noChangeArrowheads="1"/>
          </p:cNvSpPr>
          <p:nvPr/>
        </p:nvSpPr>
        <p:spPr bwMode="auto">
          <a:xfrm>
            <a:off x="6011863" y="5348288"/>
            <a:ext cx="31321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Screen City</a:t>
            </a:r>
          </a:p>
        </p:txBody>
      </p:sp>
      <p:sp>
        <p:nvSpPr>
          <p:cNvPr id="17433" name="Text Box 6"/>
          <p:cNvSpPr txBox="1">
            <a:spLocks noChangeArrowheads="1"/>
          </p:cNvSpPr>
          <p:nvPr/>
        </p:nvSpPr>
        <p:spPr bwMode="auto">
          <a:xfrm>
            <a:off x="6011863" y="5989638"/>
            <a:ext cx="31321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Movie World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/>
      <p:bldP spid="17413" grpId="0" animBg="1"/>
      <p:bldP spid="17429" grpId="0" autoUpdateAnimBg="0"/>
      <p:bldP spid="17430" grpId="0" autoUpdateAnimBg="0"/>
      <p:bldP spid="17431" grpId="0" autoUpdateAnimBg="0"/>
      <p:bldP spid="17432" grpId="0" autoUpdateAnimBg="0"/>
      <p:bldP spid="1743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 descr="2531170_132522609292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29" b="4372"/>
          <a:stretch>
            <a:fillRect/>
          </a:stretch>
        </p:blipFill>
        <p:spPr bwMode="auto">
          <a:xfrm>
            <a:off x="4500563" y="3286125"/>
            <a:ext cx="3171825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5" name="圆角矩形标注 10"/>
          <p:cNvSpPr>
            <a:spLocks noChangeArrowheads="1"/>
          </p:cNvSpPr>
          <p:nvPr/>
        </p:nvSpPr>
        <p:spPr bwMode="auto">
          <a:xfrm>
            <a:off x="522288" y="2852738"/>
            <a:ext cx="3617912" cy="1296987"/>
          </a:xfrm>
          <a:prstGeom prst="wedgeRoundRectCallout">
            <a:avLst>
              <a:gd name="adj1" fmla="val 58204"/>
              <a:gd name="adj2" fmla="val -11690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FCC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What’s the best movie theater?</a:t>
            </a:r>
          </a:p>
        </p:txBody>
      </p:sp>
      <p:sp>
        <p:nvSpPr>
          <p:cNvPr id="18436" name="圆角矩形标注 11"/>
          <p:cNvSpPr>
            <a:spLocks noChangeArrowheads="1"/>
          </p:cNvSpPr>
          <p:nvPr/>
        </p:nvSpPr>
        <p:spPr bwMode="auto">
          <a:xfrm>
            <a:off x="4751388" y="1916113"/>
            <a:ext cx="3852862" cy="1368425"/>
          </a:xfrm>
          <a:prstGeom prst="wedgeRoundRectCallout">
            <a:avLst>
              <a:gd name="adj1" fmla="val 14606"/>
              <a:gd name="adj2" fmla="val 86426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FCC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zh-CN" altLang="zh-CN" sz="3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Sun Cinema. It’s the cheapest.</a:t>
            </a:r>
          </a:p>
        </p:txBody>
      </p:sp>
      <p:sp>
        <p:nvSpPr>
          <p:cNvPr id="18438" name="Oval 2"/>
          <p:cNvSpPr>
            <a:spLocks noChangeArrowheads="1"/>
          </p:cNvSpPr>
          <p:nvPr/>
        </p:nvSpPr>
        <p:spPr bwMode="auto">
          <a:xfrm>
            <a:off x="179388" y="476250"/>
            <a:ext cx="754062" cy="77311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400" b="1">
                <a:latin typeface="Times New Roman" pitchFamily="18" charset="0"/>
              </a:rPr>
              <a:t>1c</a:t>
            </a:r>
          </a:p>
        </p:txBody>
      </p:sp>
      <p:sp>
        <p:nvSpPr>
          <p:cNvPr id="18439" name="圆角矩形标注 6"/>
          <p:cNvSpPr>
            <a:spLocks noChangeArrowheads="1"/>
          </p:cNvSpPr>
          <p:nvPr/>
        </p:nvSpPr>
        <p:spPr bwMode="auto">
          <a:xfrm>
            <a:off x="250825" y="4581525"/>
            <a:ext cx="4681538" cy="1871663"/>
          </a:xfrm>
          <a:prstGeom prst="wedgeRoundRectCallout">
            <a:avLst>
              <a:gd name="adj1" fmla="val 39046"/>
              <a:gd name="adj2" fmla="val -62296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FCC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But I think Moon Theater has the most comfortable seats. 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973138" y="260350"/>
            <a:ext cx="755967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600" b="1">
                <a:solidFill>
                  <a:srgbClr val="0000FF"/>
                </a:solidFill>
              </a:rPr>
              <a:t>Practice the conversation. Then talk about the movie theaters you know.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 autoUpdateAnimBg="0"/>
      <p:bldP spid="18436" grpId="0" animBg="1" autoUpdateAnimBg="0"/>
      <p:bldP spid="18438" grpId="0" animBg="1"/>
      <p:bldP spid="18439" grpId="0" animBg="1" autoUpdateAnimBg="0"/>
      <p:bldP spid="184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WordArt 5"/>
          <p:cNvSpPr>
            <a:spLocks noChangeArrowheads="1" noChangeShapeType="1" noTextEdit="1"/>
          </p:cNvSpPr>
          <p:nvPr/>
        </p:nvSpPr>
        <p:spPr bwMode="auto">
          <a:xfrm>
            <a:off x="506413" y="476250"/>
            <a:ext cx="2770187" cy="10795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5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Listening</a:t>
            </a:r>
            <a:endParaRPr lang="zh-CN" altLang="en-US" sz="4000" b="1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3565525" y="115888"/>
            <a:ext cx="5543550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400" b="1">
                <a:solidFill>
                  <a:srgbClr val="0000FF"/>
                </a:solidFill>
                <a:latin typeface="Arial" pitchFamily="34" charset="0"/>
              </a:rPr>
              <a:t>Listen to a reporter interviewing a boy. Circle the boy’s answers. </a:t>
            </a:r>
          </a:p>
        </p:txBody>
      </p:sp>
      <p:sp>
        <p:nvSpPr>
          <p:cNvPr id="19461" name="Oval 2"/>
          <p:cNvSpPr>
            <a:spLocks noChangeArrowheads="1"/>
          </p:cNvSpPr>
          <p:nvPr/>
        </p:nvSpPr>
        <p:spPr bwMode="auto">
          <a:xfrm>
            <a:off x="1763713" y="998538"/>
            <a:ext cx="898525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000" b="1"/>
              <a:t>2a</a:t>
            </a:r>
          </a:p>
        </p:txBody>
      </p:sp>
      <p:sp>
        <p:nvSpPr>
          <p:cNvPr id="19462" name="折角形 7"/>
          <p:cNvSpPr>
            <a:spLocks noChangeArrowheads="1"/>
          </p:cNvSpPr>
          <p:nvPr/>
        </p:nvSpPr>
        <p:spPr bwMode="auto">
          <a:xfrm>
            <a:off x="142875" y="2132013"/>
            <a:ext cx="8893175" cy="4725987"/>
          </a:xfrm>
          <a:prstGeom prst="foldedCorner">
            <a:avLst>
              <a:gd name="adj" fmla="val 8713"/>
            </a:avLst>
          </a:prstGeom>
          <a:noFill/>
          <a:ln w="25400" algn="ctr">
            <a:solidFill>
              <a:srgbClr val="89A4A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zh-CN" altLang="zh-CN" sz="3600" b="1">
                <a:solidFill>
                  <a:srgbClr val="CC00FF"/>
                </a:solidFill>
                <a:cs typeface="Times New Roman" pitchFamily="18" charset="0"/>
              </a:rPr>
              <a:t>Green City Survey</a:t>
            </a:r>
          </a:p>
          <a:p>
            <a:pPr>
              <a:lnSpc>
                <a:spcPct val="120000"/>
              </a:lnSpc>
              <a:buFontTx/>
              <a:buAutoNum type="arabicPeriod"/>
              <a:tabLst>
                <a:tab pos="449263" algn="l"/>
                <a:tab pos="536575" algn="l"/>
              </a:tabLst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 Which is the best clothes store?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    a. Miller’s                b. Blue Moon                                    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    c. Dream Clothes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2. Which is the best radio station?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    a. 970 AM        b. 97.9 FM          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    c. 107.9 FM </a:t>
            </a:r>
          </a:p>
        </p:txBody>
      </p:sp>
      <p:sp>
        <p:nvSpPr>
          <p:cNvPr id="19463" name="Text Box 20"/>
          <p:cNvSpPr txBox="1">
            <a:spLocks noChangeArrowheads="1"/>
          </p:cNvSpPr>
          <p:nvPr/>
        </p:nvSpPr>
        <p:spPr bwMode="auto">
          <a:xfrm>
            <a:off x="250825" y="6002338"/>
            <a:ext cx="71913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6600" b="1">
                <a:solidFill>
                  <a:srgbClr val="FF0000"/>
                </a:solidFill>
                <a:latin typeface="宋体" pitchFamily="2" charset="-122"/>
              </a:rPr>
              <a:t>√</a:t>
            </a:r>
          </a:p>
        </p:txBody>
      </p:sp>
      <p:sp>
        <p:nvSpPr>
          <p:cNvPr id="19464" name="Text Box 22"/>
          <p:cNvSpPr txBox="1">
            <a:spLocks noChangeArrowheads="1"/>
          </p:cNvSpPr>
          <p:nvPr/>
        </p:nvSpPr>
        <p:spPr bwMode="auto">
          <a:xfrm>
            <a:off x="288925" y="3482975"/>
            <a:ext cx="82708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6600" b="1">
                <a:solidFill>
                  <a:srgbClr val="FF0000"/>
                </a:solidFill>
                <a:latin typeface="宋体" pitchFamily="2" charset="-122"/>
              </a:rPr>
              <a:t>√</a:t>
            </a:r>
          </a:p>
        </p:txBody>
      </p:sp>
      <p:pic>
        <p:nvPicPr>
          <p:cNvPr id="19467" name="Picture 11" descr="CIMG55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060950"/>
            <a:ext cx="2124075" cy="168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/>
      <p:bldP spid="19461" grpId="0" animBg="1"/>
      <p:bldP spid="19462" grpId="0" animBg="1"/>
      <p:bldP spid="19463" grpId="0"/>
      <p:bldP spid="194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Text Box 21"/>
          <p:cNvSpPr txBox="1">
            <a:spLocks noChangeArrowheads="1"/>
          </p:cNvSpPr>
          <p:nvPr/>
        </p:nvSpPr>
        <p:spPr bwMode="auto">
          <a:xfrm>
            <a:off x="323850" y="2420938"/>
            <a:ext cx="8497888" cy="750887"/>
          </a:xfrm>
          <a:prstGeom prst="rect">
            <a:avLst/>
          </a:prstGeom>
          <a:solidFill>
            <a:srgbClr val="FFFF99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008000"/>
                </a:solidFill>
                <a:latin typeface="Arial" pitchFamily="34" charset="0"/>
              </a:rPr>
              <a:t>Miller’s    Blue Moon   Dream Clothes</a:t>
            </a:r>
          </a:p>
        </p:txBody>
      </p:sp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323850" y="3211513"/>
            <a:ext cx="78486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____________ It’s the most expensive.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____________ It has the best clothes.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____________ It’s the worst store.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____________ You can buy clothes the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                      most cheaply there.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395288" y="3182938"/>
            <a:ext cx="280828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Blue Moon</a:t>
            </a:r>
          </a:p>
        </p:txBody>
      </p:sp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395288" y="3886200"/>
            <a:ext cx="237648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Miller’s</a:t>
            </a:r>
          </a:p>
        </p:txBody>
      </p:sp>
      <p:sp>
        <p:nvSpPr>
          <p:cNvPr id="20485" name="Text Box 19"/>
          <p:cNvSpPr txBox="1">
            <a:spLocks noChangeArrowheads="1"/>
          </p:cNvSpPr>
          <p:nvPr/>
        </p:nvSpPr>
        <p:spPr bwMode="auto">
          <a:xfrm>
            <a:off x="395288" y="4533900"/>
            <a:ext cx="172878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Dream</a:t>
            </a:r>
          </a:p>
        </p:txBody>
      </p:sp>
      <p:sp>
        <p:nvSpPr>
          <p:cNvPr id="20488" name="Text Box 5"/>
          <p:cNvSpPr txBox="1">
            <a:spLocks noChangeArrowheads="1"/>
          </p:cNvSpPr>
          <p:nvPr/>
        </p:nvSpPr>
        <p:spPr bwMode="auto">
          <a:xfrm>
            <a:off x="755650" y="352425"/>
            <a:ext cx="7777163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66"/>
                </a:solidFill>
                <a:latin typeface="Arial" pitchFamily="34" charset="0"/>
              </a:rPr>
              <a:t>       </a:t>
            </a:r>
            <a:r>
              <a:rPr lang="zh-CN" altLang="zh-CN" sz="3600" b="1">
                <a:solidFill>
                  <a:srgbClr val="0000FF"/>
                </a:solidFill>
                <a:latin typeface="Arial" pitchFamily="34" charset="0"/>
              </a:rPr>
              <a:t>Listen again. Write the correct store or radio station next to each statement.  </a:t>
            </a:r>
          </a:p>
        </p:txBody>
      </p:sp>
      <p:sp>
        <p:nvSpPr>
          <p:cNvPr id="20490" name="Text Box 6"/>
          <p:cNvSpPr txBox="1">
            <a:spLocks noChangeArrowheads="1"/>
          </p:cNvSpPr>
          <p:nvPr/>
        </p:nvSpPr>
        <p:spPr bwMode="auto">
          <a:xfrm>
            <a:off x="395288" y="5181600"/>
            <a:ext cx="237648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Miller’s</a:t>
            </a:r>
          </a:p>
        </p:txBody>
      </p:sp>
      <p:sp>
        <p:nvSpPr>
          <p:cNvPr id="20491" name="Oval 2"/>
          <p:cNvSpPr>
            <a:spLocks noChangeArrowheads="1"/>
          </p:cNvSpPr>
          <p:nvPr/>
        </p:nvSpPr>
        <p:spPr bwMode="auto">
          <a:xfrm>
            <a:off x="755650" y="260350"/>
            <a:ext cx="792163" cy="796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000" b="1"/>
              <a:t>2b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82" grpId="0"/>
      <p:bldP spid="20483" grpId="0"/>
      <p:bldP spid="20484" grpId="0"/>
      <p:bldP spid="20485" grpId="0"/>
      <p:bldP spid="20488" grpId="0"/>
      <p:bldP spid="20490" grpId="0"/>
      <p:bldP spid="2049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Text Box 21"/>
          <p:cNvSpPr txBox="1">
            <a:spLocks noChangeArrowheads="1"/>
          </p:cNvSpPr>
          <p:nvPr/>
        </p:nvSpPr>
        <p:spPr bwMode="auto">
          <a:xfrm>
            <a:off x="468313" y="1052513"/>
            <a:ext cx="8064500" cy="641350"/>
          </a:xfrm>
          <a:prstGeom prst="rect">
            <a:avLst/>
          </a:prstGeom>
          <a:solidFill>
            <a:srgbClr val="FFFF99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  <a:latin typeface="Arial" pitchFamily="34" charset="0"/>
              </a:rPr>
              <a:t>970 AM        97.9 FM       107.9 FM</a:t>
            </a:r>
          </a:p>
        </p:txBody>
      </p:sp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107950" y="2133600"/>
            <a:ext cx="9036050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/>
              <a:t>_________ It has the worst music.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zh-CN" sz="3600" b="1"/>
              <a:t>_________ They play the most boring songs.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zh-CN" sz="3600" b="1"/>
              <a:t>_________ The DJs choose songs the most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zh-CN" sz="3600" b="1"/>
              <a:t>                   carefully.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zh-CN" sz="3600" b="1"/>
              <a:t>_________ It’s the most popular.</a:t>
            </a:r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287338" y="2157413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970 AM</a:t>
            </a: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287338" y="2949575"/>
            <a:ext cx="23764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97.9 FM</a:t>
            </a:r>
          </a:p>
        </p:txBody>
      </p:sp>
      <p:sp>
        <p:nvSpPr>
          <p:cNvPr id="21509" name="Text Box 19"/>
          <p:cNvSpPr txBox="1">
            <a:spLocks noChangeArrowheads="1"/>
          </p:cNvSpPr>
          <p:nvPr/>
        </p:nvSpPr>
        <p:spPr bwMode="auto">
          <a:xfrm>
            <a:off x="215900" y="3768725"/>
            <a:ext cx="21605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107.9 FM</a:t>
            </a:r>
          </a:p>
        </p:txBody>
      </p:sp>
      <p:sp>
        <p:nvSpPr>
          <p:cNvPr id="21511" name="Text Box 22"/>
          <p:cNvSpPr txBox="1">
            <a:spLocks noChangeArrowheads="1"/>
          </p:cNvSpPr>
          <p:nvPr/>
        </p:nvSpPr>
        <p:spPr bwMode="auto">
          <a:xfrm>
            <a:off x="287338" y="5462588"/>
            <a:ext cx="23034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97.9 FM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06" grpId="0"/>
      <p:bldP spid="21507" grpId="0"/>
      <p:bldP spid="21508" grpId="0"/>
      <p:bldP spid="21509" grpId="0"/>
      <p:bldP spid="215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7" name="Picture 9" descr="2531170_145931979825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71"/>
          <a:stretch>
            <a:fillRect/>
          </a:stretch>
        </p:blipFill>
        <p:spPr bwMode="auto">
          <a:xfrm>
            <a:off x="2484438" y="3362325"/>
            <a:ext cx="5256212" cy="337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2482850" y="122238"/>
            <a:ext cx="4176713" cy="10080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000099"/>
                  </a:outerShdw>
                </a:effectLst>
                <a:latin typeface="Arial"/>
                <a:cs typeface="Arial"/>
              </a:rPr>
              <a:t>Pairwork</a:t>
            </a:r>
            <a:endParaRPr lang="zh-CN" altLang="en-US" sz="4000" b="1" kern="10" spc="-40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539750" y="1274763"/>
            <a:ext cx="8208963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  <a:latin typeface="Arial" pitchFamily="34" charset="0"/>
              </a:rPr>
              <a:t>Student A, you are the reporter. Student B, you are the student. Role-play a conversation. </a:t>
            </a:r>
          </a:p>
        </p:txBody>
      </p:sp>
      <p:sp>
        <p:nvSpPr>
          <p:cNvPr id="22532" name="圆角矩形标注 5"/>
          <p:cNvSpPr>
            <a:spLocks noChangeArrowheads="1"/>
          </p:cNvSpPr>
          <p:nvPr/>
        </p:nvSpPr>
        <p:spPr bwMode="auto">
          <a:xfrm>
            <a:off x="7164388" y="4946650"/>
            <a:ext cx="1439862" cy="863600"/>
          </a:xfrm>
          <a:prstGeom prst="wedgeRoundRectCallout">
            <a:avLst>
              <a:gd name="adj1" fmla="val -79218"/>
              <a:gd name="adj2" fmla="val -48528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Sure.</a:t>
            </a:r>
            <a:r>
              <a:rPr lang="zh-CN" altLang="zh-CN" sz="36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2533" name="圆角矩形标注 6"/>
          <p:cNvSpPr>
            <a:spLocks noChangeArrowheads="1"/>
          </p:cNvSpPr>
          <p:nvPr/>
        </p:nvSpPr>
        <p:spPr bwMode="auto">
          <a:xfrm>
            <a:off x="360363" y="3362325"/>
            <a:ext cx="3419475" cy="2736850"/>
          </a:xfrm>
          <a:prstGeom prst="wedgeRoundRectCallout">
            <a:avLst>
              <a:gd name="adj1" fmla="val 71264"/>
              <a:gd name="adj2" fmla="val -10556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Hello! I’m a reporter. Can I ask you some questions?</a:t>
            </a:r>
          </a:p>
        </p:txBody>
      </p:sp>
      <p:sp>
        <p:nvSpPr>
          <p:cNvPr id="22534" name="Oval 2"/>
          <p:cNvSpPr>
            <a:spLocks noChangeArrowheads="1"/>
          </p:cNvSpPr>
          <p:nvPr/>
        </p:nvSpPr>
        <p:spPr bwMode="auto">
          <a:xfrm>
            <a:off x="684213" y="139700"/>
            <a:ext cx="1008062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000" b="1"/>
              <a:t>2c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/>
      <p:bldP spid="22532" grpId="0" animBg="1" autoUpdateAnimBg="0"/>
      <p:bldP spid="22533" grpId="0" animBg="1" autoUpdateAnimBg="0"/>
      <p:bldP spid="225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2531170_145931979825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4" b="14371"/>
          <a:stretch>
            <a:fillRect/>
          </a:stretch>
        </p:blipFill>
        <p:spPr bwMode="auto">
          <a:xfrm>
            <a:off x="1906588" y="2422525"/>
            <a:ext cx="4394200" cy="328771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555" name="圆角矩形标注 4"/>
          <p:cNvSpPr>
            <a:spLocks noChangeArrowheads="1"/>
          </p:cNvSpPr>
          <p:nvPr/>
        </p:nvSpPr>
        <p:spPr bwMode="auto">
          <a:xfrm>
            <a:off x="5113338" y="1127125"/>
            <a:ext cx="3635375" cy="1295400"/>
          </a:xfrm>
          <a:prstGeom prst="wedgeRoundRectCallout">
            <a:avLst>
              <a:gd name="adj1" fmla="val -35458"/>
              <a:gd name="adj2" fmla="val 77694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zh-CN" altLang="zh-CN" sz="36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 think Miller’s is the best. </a:t>
            </a:r>
          </a:p>
        </p:txBody>
      </p:sp>
      <p:sp>
        <p:nvSpPr>
          <p:cNvPr id="23556" name="圆角矩形标注 5"/>
          <p:cNvSpPr>
            <a:spLocks noChangeArrowheads="1"/>
          </p:cNvSpPr>
          <p:nvPr/>
        </p:nvSpPr>
        <p:spPr bwMode="auto">
          <a:xfrm>
            <a:off x="323850" y="1125538"/>
            <a:ext cx="4679950" cy="1368425"/>
          </a:xfrm>
          <a:prstGeom prst="wedgeRoundRectCallout">
            <a:avLst>
              <a:gd name="adj1" fmla="val -1491"/>
              <a:gd name="adj2" fmla="val 78074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zh-CN" altLang="zh-CN" sz="3600" b="1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What’s the best clothes store in town?</a:t>
            </a:r>
          </a:p>
        </p:txBody>
      </p:sp>
      <p:sp>
        <p:nvSpPr>
          <p:cNvPr id="23557" name="圆角矩形标注 6"/>
          <p:cNvSpPr>
            <a:spLocks noChangeArrowheads="1"/>
          </p:cNvSpPr>
          <p:nvPr/>
        </p:nvSpPr>
        <p:spPr bwMode="auto">
          <a:xfrm>
            <a:off x="5364163" y="4941888"/>
            <a:ext cx="3167062" cy="1295400"/>
          </a:xfrm>
          <a:prstGeom prst="wedgeRoundRectCallout">
            <a:avLst>
              <a:gd name="adj1" fmla="val -41579"/>
              <a:gd name="adj2" fmla="val -78431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zh-CN" altLang="zh-CN" sz="36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Well, Miller’s has … </a:t>
            </a:r>
          </a:p>
        </p:txBody>
      </p:sp>
      <p:sp>
        <p:nvSpPr>
          <p:cNvPr id="23558" name="圆角矩形标注 7"/>
          <p:cNvSpPr>
            <a:spLocks noChangeArrowheads="1"/>
          </p:cNvSpPr>
          <p:nvPr/>
        </p:nvSpPr>
        <p:spPr bwMode="auto">
          <a:xfrm>
            <a:off x="611188" y="5084763"/>
            <a:ext cx="2808287" cy="1222375"/>
          </a:xfrm>
          <a:prstGeom prst="wedgeRoundRectCallout">
            <a:avLst>
              <a:gd name="adj1" fmla="val 35644"/>
              <a:gd name="adj2" fmla="val -83505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zh-CN" altLang="zh-CN" sz="3600" b="1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Why do you think so?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 autoUpdateAnimBg="0"/>
      <p:bldP spid="23556" grpId="0" animBg="1" autoUpdateAnimBg="0"/>
      <p:bldP spid="23557" grpId="0" animBg="1" autoUpdateAnimBg="0"/>
      <p:bldP spid="23558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WordArt 4"/>
          <p:cNvSpPr>
            <a:spLocks noChangeArrowheads="1" noChangeShapeType="1" noTextEdit="1"/>
          </p:cNvSpPr>
          <p:nvPr/>
        </p:nvSpPr>
        <p:spPr bwMode="auto">
          <a:xfrm>
            <a:off x="34925" y="2781300"/>
            <a:ext cx="8964613" cy="367188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5227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875B0D">
                      <a:alpha val="50000"/>
                    </a:srgbClr>
                  </a:outerShdw>
                </a:effectLst>
                <a:latin typeface="Arial"/>
                <a:cs typeface="Arial"/>
              </a:rPr>
              <a:t>Section A 1</a:t>
            </a:r>
          </a:p>
          <a:p>
            <a:pPr algn="ctr"/>
            <a:r>
              <a:rPr lang="en-US" altLang="zh-CN" sz="4800" b="1" kern="10">
                <a:ln w="1270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875B0D">
                      <a:alpha val="50000"/>
                    </a:srgbClr>
                  </a:outerShdw>
                </a:effectLst>
                <a:latin typeface="Arial"/>
                <a:cs typeface="Arial"/>
              </a:rPr>
              <a:t>1a-2d</a:t>
            </a:r>
            <a:endParaRPr lang="zh-CN" altLang="en-US" sz="4800" b="1" kern="10">
              <a:ln w="12700">
                <a:solidFill>
                  <a:srgbClr val="FF0066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875B0D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179388" y="2886075"/>
            <a:ext cx="8713787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1. What is the newest cinema?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2. How does Helen like it?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__________________________________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__________________________________</a:t>
            </a:r>
          </a:p>
        </p:txBody>
      </p:sp>
      <p:sp>
        <p:nvSpPr>
          <p:cNvPr id="25603" name="Oval 2"/>
          <p:cNvSpPr>
            <a:spLocks noChangeArrowheads="1"/>
          </p:cNvSpPr>
          <p:nvPr/>
        </p:nvSpPr>
        <p:spPr bwMode="auto">
          <a:xfrm>
            <a:off x="649288" y="1484313"/>
            <a:ext cx="898525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zh-CN" altLang="zh-CN" sz="4000" b="1">
                <a:latin typeface="Times New Roman" pitchFamily="18" charset="0"/>
              </a:rPr>
              <a:t>2d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657350" y="1298575"/>
            <a:ext cx="72358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0000FF"/>
                </a:solidFill>
                <a:latin typeface="Arial" pitchFamily="34" charset="0"/>
              </a:rPr>
              <a:t>Read the conversation and find the answers to the questions.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684213" y="4868863"/>
            <a:ext cx="80645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66"/>
                </a:solidFill>
              </a:rPr>
              <a:t>It’s the most comfortable because they have the biggest seats. </a:t>
            </a:r>
          </a:p>
        </p:txBody>
      </p:sp>
      <p:sp>
        <p:nvSpPr>
          <p:cNvPr id="25607" name="Text Box 5"/>
          <p:cNvSpPr txBox="1">
            <a:spLocks noChangeArrowheads="1"/>
          </p:cNvSpPr>
          <p:nvPr/>
        </p:nvSpPr>
        <p:spPr bwMode="auto">
          <a:xfrm>
            <a:off x="684213" y="3573463"/>
            <a:ext cx="46799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66"/>
                </a:solidFill>
              </a:rPr>
              <a:t>Sun Cinema.</a:t>
            </a:r>
          </a:p>
        </p:txBody>
      </p:sp>
      <p:pic>
        <p:nvPicPr>
          <p:cNvPr id="25608" name="Picture 8" descr="CIMG55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924175"/>
            <a:ext cx="2771775" cy="20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9" name="WordArt 9"/>
          <p:cNvSpPr>
            <a:spLocks noChangeArrowheads="1" noChangeShapeType="1" noTextEdit="1"/>
          </p:cNvSpPr>
          <p:nvPr/>
        </p:nvSpPr>
        <p:spPr bwMode="auto">
          <a:xfrm>
            <a:off x="2914650" y="379413"/>
            <a:ext cx="3313113" cy="9620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Arial"/>
                <a:cs typeface="Arial"/>
              </a:rPr>
              <a:t>Reading</a:t>
            </a:r>
            <a:endParaRPr lang="zh-CN" altLang="en-US" sz="36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 decel="100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decel="100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decel="100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decel="100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400" decel="100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00" decel="100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decel="100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decel="100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animBg="1"/>
      <p:bldP spid="25605" grpId="0"/>
      <p:bldP spid="25606" grpId="0"/>
      <p:bldP spid="25607" grpId="0"/>
      <p:bldP spid="2560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9" descr="http://t3.baidu.com/it/u=3598328032,691448860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429000"/>
            <a:ext cx="2519362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圆角矩形标注 6"/>
          <p:cNvSpPr>
            <a:spLocks noChangeArrowheads="1"/>
          </p:cNvSpPr>
          <p:nvPr/>
        </p:nvSpPr>
        <p:spPr bwMode="auto">
          <a:xfrm>
            <a:off x="360363" y="3213100"/>
            <a:ext cx="2051050" cy="2808288"/>
          </a:xfrm>
          <a:prstGeom prst="wedgeRoundRectCallout">
            <a:avLst>
              <a:gd name="adj1" fmla="val 68731"/>
              <a:gd name="adj2" fmla="val -29083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5000"/>
              </a:lnSpc>
            </a:pPr>
            <a:r>
              <a:rPr lang="zh-CN" altLang="zh-CN" sz="36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Hi, I’m Greg. I’m new in town.</a:t>
            </a: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29" name="圆角矩形标注 7"/>
          <p:cNvSpPr>
            <a:spLocks noChangeArrowheads="1"/>
          </p:cNvSpPr>
          <p:nvPr/>
        </p:nvSpPr>
        <p:spPr bwMode="auto">
          <a:xfrm>
            <a:off x="5326063" y="2347913"/>
            <a:ext cx="3638550" cy="3384550"/>
          </a:xfrm>
          <a:prstGeom prst="wedgeRoundRectCallout">
            <a:avLst>
              <a:gd name="adj1" fmla="val -61389"/>
              <a:gd name="adj2" fmla="val -15523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5000"/>
              </a:lnSpc>
            </a:pPr>
            <a:r>
              <a:rPr lang="zh-CN" altLang="zh-CN" sz="3600" b="1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Hi, I’m Helen. Welcome to the neighborhood! How do you like it so far? …</a:t>
            </a: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2124075" y="1563688"/>
            <a:ext cx="64436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  <a:latin typeface="Arial" pitchFamily="34" charset="0"/>
              </a:rPr>
              <a:t>Role-play the conversation.</a:t>
            </a:r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3090863" y="476250"/>
            <a:ext cx="31369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Role-play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 autoUpdateAnimBg="0"/>
      <p:bldP spid="26629" grpId="0" animBg="1" autoUpdateAnimBg="0"/>
      <p:bldP spid="26630" grpId="0"/>
      <p:bldP spid="266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1"/>
          <p:cNvSpPr txBox="1">
            <a:spLocks noChangeArrowheads="1"/>
          </p:cNvSpPr>
          <p:nvPr/>
        </p:nvSpPr>
        <p:spPr bwMode="auto">
          <a:xfrm>
            <a:off x="323850" y="1844675"/>
            <a:ext cx="8353425" cy="27257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66800" indent="-609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524000" indent="-609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981200" indent="-609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38400" indent="-609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895600" indent="-609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352800" indent="-609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10000" indent="-609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267200" indent="-609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 I’m new </a:t>
            </a:r>
            <a:r>
              <a:rPr lang="zh-CN" altLang="zh-CN" sz="3600" b="1">
                <a:solidFill>
                  <a:srgbClr val="FF0000"/>
                </a:solidFill>
              </a:rPr>
              <a:t>in town</a:t>
            </a:r>
            <a:r>
              <a:rPr lang="zh-CN" altLang="zh-CN" sz="3600" b="1"/>
              <a:t>. </a:t>
            </a:r>
            <a:r>
              <a:rPr lang="zh-CN" sz="3600" b="1"/>
              <a:t>我新来此处。</a:t>
            </a:r>
          </a:p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0033CC"/>
                </a:solidFill>
              </a:rPr>
              <a:t>     </a:t>
            </a:r>
            <a:r>
              <a:rPr lang="zh-CN" altLang="zh-CN" sz="3600" b="1">
                <a:solidFill>
                  <a:srgbClr val="0000FF"/>
                </a:solidFill>
              </a:rPr>
              <a:t>in town </a:t>
            </a:r>
            <a:r>
              <a:rPr lang="zh-CN" sz="3600" b="1">
                <a:solidFill>
                  <a:srgbClr val="0000FF"/>
                </a:solidFill>
              </a:rPr>
              <a:t>是一个短语，表示“在说话人所在或所指的城镇”的意思。作这一用法时，</a:t>
            </a:r>
            <a:r>
              <a:rPr lang="zh-CN" altLang="zh-CN" sz="3600" b="1">
                <a:solidFill>
                  <a:srgbClr val="0000FF"/>
                </a:solidFill>
              </a:rPr>
              <a:t>town</a:t>
            </a:r>
            <a:r>
              <a:rPr lang="zh-CN" sz="3600" b="1">
                <a:solidFill>
                  <a:srgbClr val="0000FF"/>
                </a:solidFill>
              </a:rPr>
              <a:t>不与冠词连用。</a:t>
            </a:r>
          </a:p>
        </p:txBody>
      </p:sp>
      <p:sp>
        <p:nvSpPr>
          <p:cNvPr id="46083" name="TextBox 2"/>
          <p:cNvSpPr txBox="1">
            <a:spLocks noChangeArrowheads="1"/>
          </p:cNvSpPr>
          <p:nvPr/>
        </p:nvSpPr>
        <p:spPr bwMode="auto">
          <a:xfrm>
            <a:off x="142875" y="4581525"/>
            <a:ext cx="8461375" cy="1409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What’s the best clothes store </a:t>
            </a:r>
            <a:r>
              <a:rPr lang="zh-CN" altLang="zh-CN" sz="3600" b="1">
                <a:solidFill>
                  <a:srgbClr val="FF0000"/>
                </a:solidFill>
              </a:rPr>
              <a:t>in town</a:t>
            </a:r>
            <a:r>
              <a:rPr lang="zh-CN" altLang="zh-CN" sz="3600" b="1"/>
              <a:t>?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	</a:t>
            </a:r>
            <a:r>
              <a:rPr lang="zh-CN" sz="3600" b="1"/>
              <a:t>这城里最好的服装店是哪家？</a:t>
            </a:r>
          </a:p>
        </p:txBody>
      </p:sp>
      <p:sp>
        <p:nvSpPr>
          <p:cNvPr id="46085" name="WordArt 5" descr="纸袋"/>
          <p:cNvSpPr>
            <a:spLocks noChangeArrowheads="1" noChangeShapeType="1" noTextEdit="1"/>
          </p:cNvSpPr>
          <p:nvPr/>
        </p:nvSpPr>
        <p:spPr bwMode="auto">
          <a:xfrm>
            <a:off x="2268538" y="692150"/>
            <a:ext cx="4537075" cy="1108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Arial"/>
                <a:cs typeface="Arial"/>
              </a:rPr>
              <a:t>Language point</a:t>
            </a:r>
            <a:endParaRPr lang="zh-CN" altLang="en-US" sz="36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  <p:bldP spid="4608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4"/>
          <p:cNvSpPr>
            <a:spLocks noChangeArrowheads="1" noChangeShapeType="1" noTextEdit="1"/>
          </p:cNvSpPr>
          <p:nvPr/>
        </p:nvSpPr>
        <p:spPr bwMode="auto">
          <a:xfrm>
            <a:off x="2268538" y="692150"/>
            <a:ext cx="4608512" cy="93503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Exercises</a:t>
            </a:r>
            <a:endParaRPr lang="zh-CN" altLang="en-US" sz="4000" b="1" kern="10">
              <a:ln w="9525">
                <a:solidFill>
                  <a:srgbClr val="CC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395288" y="1957388"/>
            <a:ext cx="590391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0000FF"/>
                </a:solidFill>
              </a:rPr>
              <a:t>写出下列单词的适当形式。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0" y="2849563"/>
            <a:ext cx="91440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1. Which do you think is the ______ (bad)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	food store in town?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2. Who sings ______ (good) in your class.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3. Jane writes _____________ (carefully) in 	your class. </a:t>
            </a:r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5651500" y="2851150"/>
            <a:ext cx="12747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worst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770188" y="4189413"/>
            <a:ext cx="129698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best</a:t>
            </a:r>
          </a:p>
        </p:txBody>
      </p:sp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2843213" y="4837113"/>
            <a:ext cx="309721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most carefully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3" tmFilter="0, 0; 0.125,0.2665; 0.25,0.4; 0.375,0.465; 0.5,0.5;  0.625,0.535; 0.75,0.6; 0.875,0.7335; 1,1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3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4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2" decel="50000">
                                          <p:stCondLst>
                                            <p:cond delay="33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4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2" decel="50000">
                                          <p:stCondLst>
                                            <p:cond delay="671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4">
                                          <p:stCondLst>
                                            <p:cond delay="82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2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4">
                                          <p:stCondLst>
                                            <p:cond delay="90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2" decel="50000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/>
      <p:bldP spid="27652" grpId="0"/>
      <p:bldP spid="27654" grpId="0"/>
      <p:bldP spid="276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42875" y="1484313"/>
            <a:ext cx="8675688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4. Which store has the ________ (fresh) 	fruit in town?</a:t>
            </a:r>
          </a:p>
        </p:txBody>
      </p:sp>
      <p:sp>
        <p:nvSpPr>
          <p:cNvPr id="45064" name="Text Box 19"/>
          <p:cNvSpPr txBox="1">
            <a:spLocks noChangeArrowheads="1"/>
          </p:cNvSpPr>
          <p:nvPr/>
        </p:nvSpPr>
        <p:spPr bwMode="auto">
          <a:xfrm>
            <a:off x="4714875" y="1557338"/>
            <a:ext cx="20875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freshest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2411413" y="1196975"/>
            <a:ext cx="3889375" cy="9794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Homework</a:t>
            </a:r>
            <a:endParaRPr lang="zh-CN" altLang="en-US" sz="4000" b="1" kern="10">
              <a:ln w="9525">
                <a:solidFill>
                  <a:srgbClr val="CC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23850" y="2565400"/>
            <a:ext cx="86042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sz="3600" b="1">
                <a:solidFill>
                  <a:srgbClr val="0000FF"/>
                </a:solidFill>
              </a:rPr>
              <a:t>写六个句子来说一下你们班的“最</a:t>
            </a:r>
            <a:r>
              <a:rPr lang="zh-CN" altLang="zh-CN" sz="3600" b="1">
                <a:solidFill>
                  <a:srgbClr val="0000FF"/>
                </a:solidFill>
                <a:latin typeface="宋体" pitchFamily="2" charset="-122"/>
              </a:rPr>
              <a:t>……</a:t>
            </a:r>
            <a:r>
              <a:rPr lang="zh-CN" altLang="zh-CN" sz="3600" b="1">
                <a:solidFill>
                  <a:srgbClr val="0000FF"/>
                </a:solidFill>
              </a:rPr>
              <a:t>”</a:t>
            </a:r>
            <a:r>
              <a:rPr lang="zh-CN" sz="3600" b="1">
                <a:solidFill>
                  <a:srgbClr val="0000FF"/>
                </a:solidFill>
              </a:rPr>
              <a:t>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3600" b="1">
                <a:solidFill>
                  <a:srgbClr val="FF0066"/>
                </a:solidFill>
              </a:rPr>
              <a:t>In my class, Lin Tao is the tallest. </a:t>
            </a:r>
          </a:p>
          <a:p>
            <a:pPr eaLnBrk="1" hangingPunct="1">
              <a:lnSpc>
                <a:spcPct val="130000"/>
              </a:lnSpc>
              <a:buFontTx/>
              <a:buAutoNum type="arabicPeriod"/>
            </a:pPr>
            <a:r>
              <a:rPr lang="zh-CN" altLang="zh-CN" sz="3600" b="1"/>
              <a:t> In my class, ….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WordArt 7"/>
          <p:cNvSpPr>
            <a:spLocks noChangeArrowheads="1" noChangeShapeType="1" noTextEdit="1"/>
          </p:cNvSpPr>
          <p:nvPr/>
        </p:nvSpPr>
        <p:spPr bwMode="auto">
          <a:xfrm>
            <a:off x="539750" y="2205038"/>
            <a:ext cx="8280400" cy="24479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6600" b="1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Thank you!</a:t>
            </a:r>
            <a:endParaRPr lang="zh-CN" altLang="en-US" sz="6600" b="1" kern="10">
              <a:ln w="9525">
                <a:solidFill>
                  <a:srgbClr val="FF0066"/>
                </a:solidFill>
                <a:round/>
                <a:headEnd/>
                <a:tailEnd/>
              </a:ln>
              <a:solidFill>
                <a:srgbClr val="CC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9" descr="theater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1492250"/>
            <a:ext cx="2927350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4" descr="big scre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8"/>
          <a:stretch>
            <a:fillRect/>
          </a:stretch>
        </p:blipFill>
        <p:spPr bwMode="auto">
          <a:xfrm>
            <a:off x="5832475" y="1492250"/>
            <a:ext cx="3132138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2" descr="电影票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227513"/>
            <a:ext cx="27368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8" descr="http://t3.baidu.com/it/u=3351242213,3247550506&amp;fm=11&amp;gp=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01"/>
          <a:stretch>
            <a:fillRect/>
          </a:stretch>
        </p:blipFill>
        <p:spPr bwMode="auto">
          <a:xfrm>
            <a:off x="6227763" y="4227513"/>
            <a:ext cx="2592387" cy="18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0" name="Picture 18" descr="721230_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539875"/>
            <a:ext cx="1458912" cy="203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Text Box 19"/>
          <p:cNvSpPr txBox="1">
            <a:spLocks noChangeArrowheads="1"/>
          </p:cNvSpPr>
          <p:nvPr/>
        </p:nvSpPr>
        <p:spPr bwMode="auto">
          <a:xfrm>
            <a:off x="971550" y="3508375"/>
            <a:ext cx="1584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theater</a:t>
            </a:r>
          </a:p>
        </p:txBody>
      </p:sp>
      <p:sp>
        <p:nvSpPr>
          <p:cNvPr id="8195" name="Text Box 20"/>
          <p:cNvSpPr txBox="1">
            <a:spLocks noChangeArrowheads="1"/>
          </p:cNvSpPr>
          <p:nvPr/>
        </p:nvSpPr>
        <p:spPr bwMode="auto">
          <a:xfrm>
            <a:off x="4211638" y="3514725"/>
            <a:ext cx="1223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seat</a:t>
            </a:r>
          </a:p>
        </p:txBody>
      </p:sp>
      <p:sp>
        <p:nvSpPr>
          <p:cNvPr id="8196" name="Text Box 21"/>
          <p:cNvSpPr txBox="1">
            <a:spLocks noChangeArrowheads="1"/>
          </p:cNvSpPr>
          <p:nvPr/>
        </p:nvSpPr>
        <p:spPr bwMode="auto">
          <a:xfrm>
            <a:off x="6804025" y="3586163"/>
            <a:ext cx="172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screen</a:t>
            </a:r>
          </a:p>
        </p:txBody>
      </p:sp>
      <p:sp>
        <p:nvSpPr>
          <p:cNvPr id="8197" name="Text Box 24"/>
          <p:cNvSpPr txBox="1">
            <a:spLocks noChangeArrowheads="1"/>
          </p:cNvSpPr>
          <p:nvPr/>
        </p:nvSpPr>
        <p:spPr bwMode="auto">
          <a:xfrm>
            <a:off x="1042988" y="6027738"/>
            <a:ext cx="1655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ticket</a:t>
            </a:r>
          </a:p>
        </p:txBody>
      </p:sp>
      <p:sp>
        <p:nvSpPr>
          <p:cNvPr id="8198" name="Text Box 23"/>
          <p:cNvSpPr txBox="1">
            <a:spLocks noChangeArrowheads="1"/>
          </p:cNvSpPr>
          <p:nvPr/>
        </p:nvSpPr>
        <p:spPr bwMode="auto">
          <a:xfrm>
            <a:off x="6657975" y="6035675"/>
            <a:ext cx="2089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reporter</a:t>
            </a:r>
          </a:p>
        </p:txBody>
      </p:sp>
      <p:sp>
        <p:nvSpPr>
          <p:cNvPr id="8199" name="Text Box 24"/>
          <p:cNvSpPr txBox="1">
            <a:spLocks noChangeArrowheads="1"/>
          </p:cNvSpPr>
          <p:nvPr/>
        </p:nvSpPr>
        <p:spPr bwMode="auto">
          <a:xfrm>
            <a:off x="4283075" y="6021388"/>
            <a:ext cx="12969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DJ</a:t>
            </a:r>
          </a:p>
        </p:txBody>
      </p:sp>
      <p:sp>
        <p:nvSpPr>
          <p:cNvPr id="8206" name="WordArt 4"/>
          <p:cNvSpPr>
            <a:spLocks noChangeArrowheads="1" noChangeShapeType="1" noTextEdit="1"/>
          </p:cNvSpPr>
          <p:nvPr/>
        </p:nvSpPr>
        <p:spPr bwMode="auto">
          <a:xfrm>
            <a:off x="2051050" y="377825"/>
            <a:ext cx="4752975" cy="67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519971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solidFill>
                  <a:srgbClr val="FF6600"/>
                </a:solidFill>
                <a:latin typeface="Arial"/>
                <a:cs typeface="Arial"/>
              </a:rPr>
              <a:t>New Words</a:t>
            </a:r>
            <a:endParaRPr lang="zh-CN" altLang="en-US" sz="4000" b="1" kern="10">
              <a:ln w="9525">
                <a:round/>
                <a:headEnd/>
                <a:tailEnd/>
              </a:ln>
              <a:solidFill>
                <a:srgbClr val="FF6600"/>
              </a:solidFill>
              <a:latin typeface="Arial"/>
              <a:cs typeface="Arial"/>
            </a:endParaRPr>
          </a:p>
        </p:txBody>
      </p:sp>
      <p:pic>
        <p:nvPicPr>
          <p:cNvPr id="8211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221163"/>
            <a:ext cx="29527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 decel="100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00" decel="100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400" decel="100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decel="100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decel="100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 decel="100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decel="100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decel="100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decel="100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400" decel="100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400" decel="100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00" decel="100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decel="100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400" decel="100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400" decel="100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400" decel="100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00" decel="100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400" decel="100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400" decel="100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400" decel="100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400" decel="100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autoUpdateAnimBg="0"/>
      <p:bldP spid="8196" grpId="0" autoUpdateAnimBg="0"/>
      <p:bldP spid="8197" grpId="0"/>
      <p:bldP spid="8198" grpId="0" autoUpdateAnimBg="0"/>
      <p:bldP spid="8199" grpId="0"/>
      <p:bldP spid="820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323850" y="895350"/>
            <a:ext cx="8351838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1. </a:t>
            </a:r>
            <a:r>
              <a:rPr lang="zh-CN" altLang="zh-CN" sz="3600" b="1">
                <a:solidFill>
                  <a:srgbClr val="FF0000"/>
                </a:solidFill>
              </a:rPr>
              <a:t>comfortable  </a:t>
            </a:r>
            <a:r>
              <a:rPr lang="zh-CN" altLang="zh-CN" sz="3600" b="1" i="1">
                <a:solidFill>
                  <a:srgbClr val="FF0000"/>
                </a:solidFill>
              </a:rPr>
              <a:t>adj.</a:t>
            </a:r>
            <a:r>
              <a:rPr lang="zh-CN" altLang="zh-CN" sz="3600" b="1"/>
              <a:t> </a:t>
            </a:r>
            <a:r>
              <a:rPr lang="zh-CN" sz="3600" b="1">
                <a:solidFill>
                  <a:srgbClr val="FF0000"/>
                </a:solidFill>
              </a:rPr>
              <a:t>使人舒服的；舒适的</a:t>
            </a: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719138" y="1773238"/>
            <a:ext cx="8029575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sz="3600" b="1">
                <a:solidFill>
                  <a:srgbClr val="FF0000"/>
                </a:solidFill>
              </a:rPr>
              <a:t>多音节形容词，其比较级及最高级形式在词前加</a:t>
            </a:r>
            <a:r>
              <a:rPr lang="zh-CN" altLang="zh-CN" sz="3600" b="1">
                <a:solidFill>
                  <a:srgbClr val="FF0000"/>
                </a:solidFill>
              </a:rPr>
              <a:t>more</a:t>
            </a:r>
            <a:r>
              <a:rPr lang="zh-CN" sz="3600" b="1">
                <a:solidFill>
                  <a:srgbClr val="FF0000"/>
                </a:solidFill>
              </a:rPr>
              <a:t>，</a:t>
            </a:r>
            <a:r>
              <a:rPr lang="zh-CN" altLang="zh-CN" sz="3600" b="1">
                <a:solidFill>
                  <a:srgbClr val="FF0000"/>
                </a:solidFill>
              </a:rPr>
              <a:t>most</a:t>
            </a:r>
            <a:r>
              <a:rPr lang="zh-CN" sz="3600" b="1">
                <a:solidFill>
                  <a:srgbClr val="FF0000"/>
                </a:solidFill>
              </a:rPr>
              <a:t>构成。</a:t>
            </a: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323850" y="3284538"/>
            <a:ext cx="84613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12800" indent="-8128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277938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8592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93913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5019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591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163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735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307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e.g. The sofa is </a:t>
            </a:r>
            <a:r>
              <a:rPr lang="zh-CN" altLang="zh-CN" sz="3600" b="1">
                <a:solidFill>
                  <a:srgbClr val="FF0000"/>
                </a:solidFill>
              </a:rPr>
              <a:t>more </a:t>
            </a:r>
            <a:r>
              <a:rPr lang="zh-CN" altLang="zh-CN" sz="3600" b="1"/>
              <a:t>comfortable than that chair. 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       </a:t>
            </a:r>
            <a:r>
              <a:rPr lang="zh-CN" sz="3600" b="1"/>
              <a:t>这张沙发比那把椅子更舒适。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395288" y="836613"/>
            <a:ext cx="8208962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2. </a:t>
            </a:r>
            <a:r>
              <a:rPr lang="zh-CN" altLang="zh-CN" sz="3600" b="1">
                <a:solidFill>
                  <a:srgbClr val="FF0000"/>
                </a:solidFill>
              </a:rPr>
              <a:t>close </a:t>
            </a:r>
            <a:r>
              <a:rPr lang="zh-CN" altLang="zh-CN" sz="3600" b="1" i="1">
                <a:solidFill>
                  <a:srgbClr val="FF0000"/>
                </a:solidFill>
              </a:rPr>
              <a:t>adj.</a:t>
            </a:r>
            <a:r>
              <a:rPr lang="zh-CN" altLang="zh-CN" sz="3600" b="1">
                <a:solidFill>
                  <a:srgbClr val="FF0000"/>
                </a:solidFill>
              </a:rPr>
              <a:t> </a:t>
            </a:r>
            <a:r>
              <a:rPr lang="zh-CN" sz="3600" b="1">
                <a:solidFill>
                  <a:srgbClr val="FF0000"/>
                </a:solidFill>
              </a:rPr>
              <a:t>（在空间、时间上）接近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395288" y="1773238"/>
            <a:ext cx="7920037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e.g. The park is very </a:t>
            </a:r>
            <a:r>
              <a:rPr lang="zh-CN" altLang="zh-CN" sz="3600" b="1">
                <a:solidFill>
                  <a:srgbClr val="FF0000"/>
                </a:solidFill>
              </a:rPr>
              <a:t>close</a:t>
            </a:r>
            <a:r>
              <a:rPr lang="zh-CN" altLang="zh-CN" sz="3600" b="1"/>
              <a:t> to my house. 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       </a:t>
            </a:r>
            <a:r>
              <a:rPr lang="zh-CN" sz="3600" b="1"/>
              <a:t>公园离我家很近。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395288" y="3357563"/>
            <a:ext cx="4968875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sz="3600" b="1">
                <a:solidFill>
                  <a:srgbClr val="0000FF"/>
                </a:solidFill>
              </a:rPr>
              <a:t>拓展： </a:t>
            </a:r>
            <a:r>
              <a:rPr lang="zh-CN" altLang="zh-CN" sz="3600" b="1">
                <a:solidFill>
                  <a:srgbClr val="0000FF"/>
                </a:solidFill>
              </a:rPr>
              <a:t>close  </a:t>
            </a:r>
            <a:r>
              <a:rPr lang="zh-CN" altLang="zh-CN" sz="3600" b="1" i="1">
                <a:solidFill>
                  <a:srgbClr val="0000FF"/>
                </a:solidFill>
              </a:rPr>
              <a:t>v.</a:t>
            </a:r>
            <a:r>
              <a:rPr lang="zh-CN" altLang="zh-CN" sz="3600" b="1">
                <a:solidFill>
                  <a:srgbClr val="0000FF"/>
                </a:solidFill>
              </a:rPr>
              <a:t> </a:t>
            </a:r>
            <a:r>
              <a:rPr lang="zh-CN" sz="3600" b="1">
                <a:solidFill>
                  <a:srgbClr val="0000FF"/>
                </a:solidFill>
              </a:rPr>
              <a:t>关闭</a:t>
            </a:r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468313" y="4149725"/>
            <a:ext cx="5616575" cy="151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e.g. Please </a:t>
            </a:r>
            <a:r>
              <a:rPr lang="zh-CN" altLang="zh-CN" sz="3600" b="1">
                <a:solidFill>
                  <a:srgbClr val="FF0000"/>
                </a:solidFill>
              </a:rPr>
              <a:t>close</a:t>
            </a:r>
            <a:r>
              <a:rPr lang="zh-CN" altLang="zh-CN" sz="3600" b="1"/>
              <a:t> the door. 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       </a:t>
            </a:r>
            <a:r>
              <a:rPr lang="zh-CN" sz="3600" b="1"/>
              <a:t>请关上门。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79388" y="395288"/>
            <a:ext cx="8964612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9263" indent="-44926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91440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322388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3037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138363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95563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052763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509963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967163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3. worst  </a:t>
            </a:r>
            <a:r>
              <a:rPr lang="zh-CN" altLang="zh-CN" sz="3600" b="1" i="1">
                <a:solidFill>
                  <a:srgbClr val="FF0000"/>
                </a:solidFill>
              </a:rPr>
              <a:t>adj.</a:t>
            </a:r>
            <a:r>
              <a:rPr lang="zh-CN" altLang="zh-CN" sz="3600" b="1">
                <a:solidFill>
                  <a:srgbClr val="FF0000"/>
                </a:solidFill>
              </a:rPr>
              <a:t> / </a:t>
            </a:r>
            <a:r>
              <a:rPr lang="zh-CN" altLang="zh-CN" sz="3600" b="1" i="1">
                <a:solidFill>
                  <a:srgbClr val="FF0000"/>
                </a:solidFill>
              </a:rPr>
              <a:t>adv.</a:t>
            </a:r>
            <a:r>
              <a:rPr lang="zh-CN" altLang="zh-CN" sz="3600" b="1">
                <a:solidFill>
                  <a:srgbClr val="FF0000"/>
                </a:solidFill>
              </a:rPr>
              <a:t> </a:t>
            </a:r>
            <a:r>
              <a:rPr lang="zh-CN" sz="3600" b="1">
                <a:solidFill>
                  <a:srgbClr val="FF0000"/>
                </a:solidFill>
              </a:rPr>
              <a:t>（</a:t>
            </a:r>
            <a:r>
              <a:rPr lang="zh-CN" altLang="zh-CN" sz="3600" b="1">
                <a:solidFill>
                  <a:srgbClr val="FF0000"/>
                </a:solidFill>
              </a:rPr>
              <a:t>bad</a:t>
            </a:r>
            <a:r>
              <a:rPr lang="zh-CN" sz="3600" b="1">
                <a:solidFill>
                  <a:srgbClr val="FF0000"/>
                </a:solidFill>
              </a:rPr>
              <a:t>和</a:t>
            </a:r>
            <a:r>
              <a:rPr lang="zh-CN" altLang="zh-CN" sz="3600" b="1">
                <a:solidFill>
                  <a:srgbClr val="FF0000"/>
                </a:solidFill>
              </a:rPr>
              <a:t>badly</a:t>
            </a:r>
            <a:r>
              <a:rPr lang="zh-CN" sz="3600" b="1">
                <a:solidFill>
                  <a:srgbClr val="FF0000"/>
                </a:solidFill>
              </a:rPr>
              <a:t>的最高级）最差（的）；最坏（的）；最糟（的）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647700" y="1916113"/>
            <a:ext cx="5724525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sz="3600" b="1">
                <a:solidFill>
                  <a:srgbClr val="0000FF"/>
                </a:solidFill>
              </a:rPr>
              <a:t>既可做形容词也可做副词；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250825" y="4787900"/>
            <a:ext cx="8713788" cy="151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Linda sings </a:t>
            </a:r>
            <a:r>
              <a:rPr lang="zh-CN" altLang="zh-CN" sz="3600" b="1">
                <a:solidFill>
                  <a:srgbClr val="FF0000"/>
                </a:solidFill>
              </a:rPr>
              <a:t>worst</a:t>
            </a:r>
            <a:r>
              <a:rPr lang="zh-CN" altLang="zh-CN" sz="3600" b="1"/>
              <a:t> of the three girls. </a:t>
            </a:r>
            <a:r>
              <a:rPr lang="zh-CN" altLang="zh-CN" sz="3600" b="1">
                <a:solidFill>
                  <a:srgbClr val="0033CC"/>
                </a:solidFill>
              </a:rPr>
              <a:t>(</a:t>
            </a:r>
            <a:r>
              <a:rPr lang="zh-CN" sz="3600" b="1">
                <a:solidFill>
                  <a:srgbClr val="0033CC"/>
                </a:solidFill>
              </a:rPr>
              <a:t>副词</a:t>
            </a:r>
            <a:r>
              <a:rPr lang="zh-CN" altLang="zh-CN" sz="3600" b="1">
                <a:solidFill>
                  <a:srgbClr val="0033CC"/>
                </a:solidFill>
              </a:rPr>
              <a:t>)</a:t>
            </a:r>
          </a:p>
          <a:p>
            <a:pPr eaLnBrk="1" hangingPunct="1">
              <a:lnSpc>
                <a:spcPct val="130000"/>
              </a:lnSpc>
            </a:pPr>
            <a:r>
              <a:rPr lang="zh-CN" sz="3600" b="1"/>
              <a:t>三个女孩中，琳达唱得最差。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50825" y="2706688"/>
            <a:ext cx="88201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e.g. 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My bike is </a:t>
            </a:r>
            <a:r>
              <a:rPr lang="zh-CN" altLang="zh-CN" sz="3600" b="1">
                <a:solidFill>
                  <a:srgbClr val="FF0000"/>
                </a:solidFill>
              </a:rPr>
              <a:t>worse</a:t>
            </a:r>
            <a:r>
              <a:rPr lang="zh-CN" altLang="zh-CN" sz="3600" b="1"/>
              <a:t> than Mike’s. </a:t>
            </a:r>
            <a:r>
              <a:rPr lang="zh-CN" altLang="zh-CN" sz="3600" b="1">
                <a:solidFill>
                  <a:srgbClr val="0033CC"/>
                </a:solidFill>
              </a:rPr>
              <a:t>(</a:t>
            </a:r>
            <a:r>
              <a:rPr lang="zh-CN" sz="3600" b="1">
                <a:solidFill>
                  <a:srgbClr val="0033CC"/>
                </a:solidFill>
              </a:rPr>
              <a:t>形容词</a:t>
            </a:r>
            <a:r>
              <a:rPr lang="zh-CN" altLang="zh-CN" sz="3600" b="1">
                <a:solidFill>
                  <a:srgbClr val="0033CC"/>
                </a:solidFill>
              </a:rPr>
              <a:t>)</a:t>
            </a:r>
          </a:p>
          <a:p>
            <a:pPr eaLnBrk="1" hangingPunct="1">
              <a:lnSpc>
                <a:spcPct val="130000"/>
              </a:lnSpc>
            </a:pPr>
            <a:r>
              <a:rPr lang="zh-CN" sz="3600" b="1"/>
              <a:t>我的自行车比迈克的质量差。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323850" y="144463"/>
            <a:ext cx="88201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4. </a:t>
            </a:r>
            <a:r>
              <a:rPr lang="zh-CN" altLang="zh-CN" sz="3600" b="1">
                <a:solidFill>
                  <a:srgbClr val="FF0000"/>
                </a:solidFill>
              </a:rPr>
              <a:t>cheaply    </a:t>
            </a:r>
            <a:r>
              <a:rPr lang="zh-CN" altLang="zh-CN" sz="3600" b="1" i="1">
                <a:solidFill>
                  <a:srgbClr val="FF0000"/>
                </a:solidFill>
              </a:rPr>
              <a:t>adv.</a:t>
            </a:r>
            <a:r>
              <a:rPr lang="zh-CN" altLang="zh-CN" sz="3600" b="1">
                <a:solidFill>
                  <a:srgbClr val="FF0000"/>
                </a:solidFill>
              </a:rPr>
              <a:t> </a:t>
            </a:r>
            <a:r>
              <a:rPr lang="zh-CN" sz="3600" b="1">
                <a:solidFill>
                  <a:srgbClr val="FF0000"/>
                </a:solidFill>
              </a:rPr>
              <a:t>便宜地</a:t>
            </a:r>
          </a:p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FF0000"/>
                </a:solidFill>
              </a:rPr>
              <a:t>    </a:t>
            </a:r>
            <a:r>
              <a:rPr lang="zh-CN" altLang="zh-CN" sz="3600" b="1">
                <a:solidFill>
                  <a:srgbClr val="FF0000"/>
                </a:solidFill>
              </a:rPr>
              <a:t>carefully  </a:t>
            </a:r>
            <a:r>
              <a:rPr lang="zh-CN" altLang="zh-CN" sz="3600" b="1" i="1">
                <a:solidFill>
                  <a:srgbClr val="FF0000"/>
                </a:solidFill>
              </a:rPr>
              <a:t>adv.</a:t>
            </a:r>
            <a:r>
              <a:rPr lang="zh-CN" altLang="zh-CN" sz="3600" b="1">
                <a:solidFill>
                  <a:srgbClr val="FF0000"/>
                </a:solidFill>
              </a:rPr>
              <a:t>  </a:t>
            </a:r>
            <a:r>
              <a:rPr lang="zh-CN" sz="3600" b="1">
                <a:solidFill>
                  <a:srgbClr val="FF0000"/>
                </a:solidFill>
              </a:rPr>
              <a:t>细致地；小心地；谨慎地</a:t>
            </a:r>
          </a:p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FF0000"/>
                </a:solidFill>
              </a:rPr>
              <a:t>    </a:t>
            </a:r>
            <a:r>
              <a:rPr lang="zh-CN" altLang="zh-CN" sz="3600" b="1">
                <a:solidFill>
                  <a:srgbClr val="FF0000"/>
                </a:solidFill>
              </a:rPr>
              <a:t>comfortably  </a:t>
            </a:r>
            <a:r>
              <a:rPr lang="zh-CN" altLang="zh-CN" sz="3600" b="1" i="1">
                <a:solidFill>
                  <a:srgbClr val="FF0000"/>
                </a:solidFill>
              </a:rPr>
              <a:t>adv.</a:t>
            </a:r>
            <a:r>
              <a:rPr lang="zh-CN" altLang="zh-CN" sz="3600" b="1">
                <a:solidFill>
                  <a:srgbClr val="FF0000"/>
                </a:solidFill>
              </a:rPr>
              <a:t> </a:t>
            </a:r>
            <a:r>
              <a:rPr lang="zh-CN" sz="3600" b="1">
                <a:solidFill>
                  <a:srgbClr val="FF0000"/>
                </a:solidFill>
              </a:rPr>
              <a:t>舒服地；舒适地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288925" y="2997200"/>
            <a:ext cx="86042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You can buy skirts</a:t>
            </a:r>
            <a:r>
              <a:rPr lang="zh-CN" altLang="zh-CN" sz="3600" b="1">
                <a:solidFill>
                  <a:srgbClr val="0066FF"/>
                </a:solidFill>
              </a:rPr>
              <a:t> </a:t>
            </a:r>
            <a:r>
              <a:rPr lang="zh-CN" altLang="zh-CN" sz="3600" b="1">
                <a:solidFill>
                  <a:srgbClr val="FF0000"/>
                </a:solidFill>
              </a:rPr>
              <a:t>cheaply </a:t>
            </a:r>
            <a:r>
              <a:rPr lang="zh-CN" altLang="zh-CN" sz="3600" b="1"/>
              <a:t>in this 	clothes store.  </a:t>
            </a:r>
            <a:r>
              <a:rPr lang="zh-CN" sz="3600" b="1"/>
              <a:t>在这家服装店里你可以</a:t>
            </a:r>
          </a:p>
          <a:p>
            <a:pPr eaLnBrk="1" hangingPunct="1">
              <a:lnSpc>
                <a:spcPct val="120000"/>
              </a:lnSpc>
            </a:pPr>
            <a:r>
              <a:rPr lang="zh-CN" sz="3600" b="1"/>
              <a:t>       很便宜地买到短裙。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755650" y="2349500"/>
            <a:ext cx="78120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0000FF"/>
                </a:solidFill>
              </a:rPr>
              <a:t>构成词： 形容词 </a:t>
            </a:r>
            <a:r>
              <a:rPr lang="zh-CN" altLang="zh-CN" sz="3600" b="1">
                <a:solidFill>
                  <a:srgbClr val="0000FF"/>
                </a:solidFill>
              </a:rPr>
              <a:t>+ ly </a:t>
            </a:r>
            <a:r>
              <a:rPr lang="zh-CN" altLang="zh-CN" sz="3600" b="1">
                <a:solidFill>
                  <a:srgbClr val="0000FF"/>
                </a:solidFill>
                <a:latin typeface="宋体" pitchFamily="2" charset="-122"/>
              </a:rPr>
              <a:t>→ </a:t>
            </a:r>
            <a:r>
              <a:rPr lang="zh-CN" sz="3600" b="1">
                <a:solidFill>
                  <a:srgbClr val="0000FF"/>
                </a:solidFill>
              </a:rPr>
              <a:t>副词</a:t>
            </a: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1081088" y="5013325"/>
            <a:ext cx="730726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Alice chooses clothes most</a:t>
            </a:r>
            <a:r>
              <a:rPr lang="zh-CN" altLang="zh-CN" sz="3600" b="1">
                <a:solidFill>
                  <a:srgbClr val="0066FF"/>
                </a:solidFill>
              </a:rPr>
              <a:t> </a:t>
            </a:r>
            <a:r>
              <a:rPr lang="zh-CN" altLang="zh-CN" sz="3600" b="1">
                <a:solidFill>
                  <a:srgbClr val="FF0000"/>
                </a:solidFill>
              </a:rPr>
              <a:t>carefully</a:t>
            </a:r>
            <a:r>
              <a:rPr lang="zh-CN" altLang="zh-CN" sz="3600" b="1"/>
              <a:t>.   </a:t>
            </a:r>
            <a:r>
              <a:rPr lang="zh-CN" sz="3600" b="1"/>
              <a:t>艾丽丝选择衣服最细心。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 decel="100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468313" y="606425"/>
            <a:ext cx="4608512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5. </a:t>
            </a:r>
            <a:r>
              <a:rPr lang="zh-CN" altLang="zh-CN" sz="3600" b="1">
                <a:solidFill>
                  <a:srgbClr val="FF0000"/>
                </a:solidFill>
              </a:rPr>
              <a:t>so far  </a:t>
            </a:r>
            <a:r>
              <a:rPr lang="zh-CN" sz="3600" b="1">
                <a:solidFill>
                  <a:srgbClr val="FF0000"/>
                </a:solidFill>
              </a:rPr>
              <a:t>到目前为止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196975"/>
            <a:ext cx="8675687" cy="272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How do you like your new house </a:t>
            </a:r>
            <a:r>
              <a:rPr lang="zh-CN" altLang="zh-CN" sz="3600" b="1">
                <a:solidFill>
                  <a:srgbClr val="FF0000"/>
                </a:solidFill>
              </a:rPr>
              <a:t>so far</a:t>
            </a:r>
            <a:r>
              <a:rPr lang="zh-CN" altLang="zh-CN" sz="3600" b="1"/>
              <a:t>?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  </a:t>
            </a:r>
            <a:r>
              <a:rPr lang="zh-CN" sz="3600" b="1"/>
              <a:t>到目前为止，你觉得你的新房子怎么</a:t>
            </a:r>
          </a:p>
          <a:p>
            <a:pPr eaLnBrk="1" hangingPunct="1">
              <a:lnSpc>
                <a:spcPct val="120000"/>
              </a:lnSpc>
            </a:pPr>
            <a:r>
              <a:rPr lang="zh-CN" sz="3600" b="1"/>
              <a:t>      样？</a:t>
            </a:r>
          </a:p>
        </p:txBody>
      </p:sp>
      <p:sp>
        <p:nvSpPr>
          <p:cNvPr id="24587" name="TextBox 3"/>
          <p:cNvSpPr txBox="1">
            <a:spLocks noChangeArrowheads="1"/>
          </p:cNvSpPr>
          <p:nvPr/>
        </p:nvSpPr>
        <p:spPr bwMode="auto">
          <a:xfrm>
            <a:off x="395288" y="3141663"/>
            <a:ext cx="69850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6. </a:t>
            </a:r>
            <a:r>
              <a:rPr lang="zh-CN" altLang="zh-CN" sz="3600" b="1">
                <a:solidFill>
                  <a:srgbClr val="FF0000"/>
                </a:solidFill>
              </a:rPr>
              <a:t>fresh    </a:t>
            </a:r>
            <a:r>
              <a:rPr lang="zh-CN" altLang="zh-CN" sz="3600" b="1" i="1">
                <a:solidFill>
                  <a:srgbClr val="FF0000"/>
                </a:solidFill>
              </a:rPr>
              <a:t>adj.</a:t>
            </a:r>
            <a:r>
              <a:rPr lang="zh-CN" altLang="zh-CN" sz="3600" b="1"/>
              <a:t>   </a:t>
            </a:r>
            <a:r>
              <a:rPr lang="zh-CN" sz="3600" b="1"/>
              <a:t>新鲜的；清新的</a:t>
            </a:r>
          </a:p>
        </p:txBody>
      </p:sp>
      <p:sp>
        <p:nvSpPr>
          <p:cNvPr id="24588" name="TextBox 4"/>
          <p:cNvSpPr txBox="1">
            <a:spLocks noChangeArrowheads="1"/>
          </p:cNvSpPr>
          <p:nvPr/>
        </p:nvSpPr>
        <p:spPr bwMode="auto">
          <a:xfrm>
            <a:off x="396875" y="3933825"/>
            <a:ext cx="75596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The vegetables are really </a:t>
            </a:r>
            <a:r>
              <a:rPr lang="zh-CN" altLang="zh-CN" sz="3600" b="1">
                <a:solidFill>
                  <a:srgbClr val="FF0000"/>
                </a:solidFill>
              </a:rPr>
              <a:t>fresh</a:t>
            </a:r>
            <a:r>
              <a:rPr lang="zh-CN" altLang="zh-CN" sz="3600" b="1"/>
              <a:t>.          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   I’d like to buy some.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   </a:t>
            </a:r>
            <a:r>
              <a:rPr lang="zh-CN" sz="3600" b="1"/>
              <a:t>这些蔬菜真新鲜，我想买些。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7" grpId="0"/>
      <p:bldP spid="245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4"/>
          <p:cNvSpPr>
            <a:spLocks noChangeArrowheads="1" noChangeShapeType="1" noTextEdit="1"/>
          </p:cNvSpPr>
          <p:nvPr/>
        </p:nvSpPr>
        <p:spPr bwMode="auto">
          <a:xfrm>
            <a:off x="2771775" y="115888"/>
            <a:ext cx="3600450" cy="7635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Lead-in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3315" name="Picture 2" descr="电影票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549275"/>
            <a:ext cx="2376487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 descr="票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2709863"/>
            <a:ext cx="2376487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 descr="票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72"/>
          <a:stretch>
            <a:fillRect/>
          </a:stretch>
        </p:blipFill>
        <p:spPr bwMode="auto">
          <a:xfrm>
            <a:off x="322263" y="4797425"/>
            <a:ext cx="23399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898525" y="2068513"/>
            <a:ext cx="1098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3600" b="1"/>
              <a:t>￥</a:t>
            </a:r>
            <a:r>
              <a:rPr lang="zh-CN" altLang="zh-CN" sz="3600" b="1"/>
              <a:t>40</a:t>
            </a: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879475" y="4229100"/>
            <a:ext cx="1098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3600" b="1"/>
              <a:t>￥</a:t>
            </a:r>
            <a:r>
              <a:rPr lang="zh-CN" altLang="zh-CN" sz="3600" b="1"/>
              <a:t>20</a:t>
            </a:r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879475" y="6172200"/>
            <a:ext cx="1098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3600" b="1"/>
              <a:t>￥</a:t>
            </a:r>
            <a:r>
              <a:rPr lang="zh-CN" altLang="zh-CN" sz="3600" b="1"/>
              <a:t>10</a:t>
            </a:r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4452938" y="1851025"/>
            <a:ext cx="19192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chemeClr val="accent2"/>
                </a:solidFill>
              </a:rPr>
              <a:t>is </a:t>
            </a:r>
            <a:r>
              <a:rPr lang="zh-CN" altLang="zh-CN" sz="3600" b="1">
                <a:solidFill>
                  <a:srgbClr val="FF0000"/>
                </a:solidFill>
              </a:rPr>
              <a:t>cheap</a:t>
            </a:r>
            <a:r>
              <a:rPr lang="zh-CN" altLang="zh-CN" sz="3600" b="1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3322" name="Text Box 9"/>
          <p:cNvSpPr txBox="1">
            <a:spLocks noChangeArrowheads="1"/>
          </p:cNvSpPr>
          <p:nvPr/>
        </p:nvSpPr>
        <p:spPr bwMode="auto">
          <a:xfrm>
            <a:off x="2792413" y="2997200"/>
            <a:ext cx="27860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chemeClr val="accent2"/>
                </a:solidFill>
              </a:rPr>
              <a:t>Movie World</a:t>
            </a:r>
          </a:p>
        </p:txBody>
      </p:sp>
      <p:sp>
        <p:nvSpPr>
          <p:cNvPr id="13323" name="Text Box 10"/>
          <p:cNvSpPr txBox="1">
            <a:spLocks noChangeArrowheads="1"/>
          </p:cNvSpPr>
          <p:nvPr/>
        </p:nvSpPr>
        <p:spPr bwMode="auto">
          <a:xfrm>
            <a:off x="2698750" y="5086350"/>
            <a:ext cx="3598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chemeClr val="accent2"/>
                </a:solidFill>
              </a:rPr>
              <a:t>Red star Cinema</a:t>
            </a:r>
            <a:r>
              <a:rPr lang="zh-CN" altLang="zh-CN" sz="3600"/>
              <a:t> </a:t>
            </a:r>
          </a:p>
        </p:txBody>
      </p:sp>
      <p:sp>
        <p:nvSpPr>
          <p:cNvPr id="13324" name="Text Box 11"/>
          <p:cNvSpPr txBox="1">
            <a:spLocks noChangeArrowheads="1"/>
          </p:cNvSpPr>
          <p:nvPr/>
        </p:nvSpPr>
        <p:spPr bwMode="auto">
          <a:xfrm>
            <a:off x="4714875" y="3789363"/>
            <a:ext cx="2265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chemeClr val="accent2"/>
                </a:solidFill>
              </a:rPr>
              <a:t>is</a:t>
            </a:r>
            <a:r>
              <a:rPr lang="zh-CN" altLang="zh-CN" sz="3600" b="1"/>
              <a:t> </a:t>
            </a:r>
            <a:r>
              <a:rPr lang="zh-CN" altLang="zh-CN" sz="3600" b="1">
                <a:solidFill>
                  <a:srgbClr val="FF0000"/>
                </a:solidFill>
              </a:rPr>
              <a:t>cheaper</a:t>
            </a:r>
            <a:r>
              <a:rPr lang="zh-CN" altLang="zh-CN" sz="3600" b="1"/>
              <a:t>.</a:t>
            </a:r>
          </a:p>
        </p:txBody>
      </p:sp>
      <p:sp>
        <p:nvSpPr>
          <p:cNvPr id="13325" name="Text Box 12"/>
          <p:cNvSpPr txBox="1">
            <a:spLocks noChangeArrowheads="1"/>
          </p:cNvSpPr>
          <p:nvPr/>
        </p:nvSpPr>
        <p:spPr bwMode="auto">
          <a:xfrm>
            <a:off x="4694238" y="5878513"/>
            <a:ext cx="3117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chemeClr val="accent2"/>
                </a:solidFill>
              </a:rPr>
              <a:t>is</a:t>
            </a:r>
            <a:r>
              <a:rPr lang="zh-CN" altLang="zh-CN" sz="3600" b="1"/>
              <a:t> </a:t>
            </a:r>
            <a:r>
              <a:rPr lang="zh-CN" altLang="zh-CN" sz="3600" b="1">
                <a:solidFill>
                  <a:srgbClr val="FF0000"/>
                </a:solidFill>
              </a:rPr>
              <a:t>the cheapest</a:t>
            </a:r>
            <a:r>
              <a:rPr lang="zh-CN" altLang="zh-CN" sz="3600" b="1"/>
              <a:t>.</a:t>
            </a:r>
          </a:p>
        </p:txBody>
      </p:sp>
      <p:sp>
        <p:nvSpPr>
          <p:cNvPr id="13326" name="Text Box 13"/>
          <p:cNvSpPr txBox="1">
            <a:spLocks noChangeArrowheads="1"/>
          </p:cNvSpPr>
          <p:nvPr/>
        </p:nvSpPr>
        <p:spPr bwMode="auto">
          <a:xfrm>
            <a:off x="2762250" y="1196975"/>
            <a:ext cx="2455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chemeClr val="accent2"/>
                </a:solidFill>
              </a:rPr>
              <a:t>Screen City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8" grpId="0"/>
      <p:bldP spid="13319" grpId="0"/>
      <p:bldP spid="13320" grpId="0"/>
      <p:bldP spid="13321" grpId="0"/>
      <p:bldP spid="13322" grpId="0"/>
      <p:bldP spid="13323" grpId="0"/>
      <p:bldP spid="13324" grpId="0"/>
      <p:bldP spid="13325" grpId="0"/>
      <p:bldP spid="133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96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4">
  <a:themeElements>
    <a:clrScheme name="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</Template>
  <TotalTime>1976</TotalTime>
  <Words>1073</Words>
  <Application>Microsoft Office PowerPoint</Application>
  <PresentationFormat>全屏显示(4:3)</PresentationFormat>
  <Paragraphs>178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1" baseType="lpstr">
      <vt:lpstr>Times New Roman</vt:lpstr>
      <vt:lpstr>宋体</vt:lpstr>
      <vt:lpstr>Arial</vt:lpstr>
      <vt:lpstr>Calibri</vt:lpstr>
      <vt:lpstr>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</dc:subject>
  <dc:creator> </dc:creator>
  <cp:keywords> </cp:keywords>
  <dc:description> </dc:description>
  <cp:lastModifiedBy>user</cp:lastModifiedBy>
  <cp:revision>1</cp:revision>
  <dcterms:created xsi:type="dcterms:W3CDTF">2013-03-17T02:35:29Z</dcterms:created>
  <dcterms:modified xsi:type="dcterms:W3CDTF">2015-08-12T06:36:33Z</dcterms:modified>
  <cp:category> </cp:category>
</cp:coreProperties>
</file>